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8" r:id="rId1"/>
  </p:sldMasterIdLst>
  <p:notesMasterIdLst>
    <p:notesMasterId r:id="rId16"/>
  </p:notesMasterIdLst>
  <p:sldIdLst>
    <p:sldId id="288" r:id="rId2"/>
    <p:sldId id="289" r:id="rId3"/>
    <p:sldId id="290" r:id="rId4"/>
    <p:sldId id="291" r:id="rId5"/>
    <p:sldId id="296" r:id="rId6"/>
    <p:sldId id="260" r:id="rId7"/>
    <p:sldId id="293" r:id="rId8"/>
    <p:sldId id="294" r:id="rId9"/>
    <p:sldId id="282" r:id="rId10"/>
    <p:sldId id="283" r:id="rId11"/>
    <p:sldId id="284" r:id="rId12"/>
    <p:sldId id="295" r:id="rId13"/>
    <p:sldId id="280" r:id="rId14"/>
    <p:sldId id="276" r:id="rId15"/>
  </p:sldIdLst>
  <p:sldSz cx="18288000" cy="10287000"/>
  <p:notesSz cx="18288000" cy="10287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4BE"/>
    <a:srgbClr val="B2B6CA"/>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63" autoAdjust="0"/>
    <p:restoredTop sz="94694"/>
  </p:normalViewPr>
  <p:slideViewPr>
    <p:cSldViewPr>
      <p:cViewPr varScale="1">
        <p:scale>
          <a:sx n="44" d="100"/>
          <a:sy n="44" d="100"/>
        </p:scale>
        <p:origin x="882" y="3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0D687F-66A6-420F-8B68-44BDE5D3FE84}" type="doc">
      <dgm:prSet loTypeId="urn:microsoft.com/office/officeart/2005/8/layout/target1" loCatId="relationship" qsTypeId="urn:microsoft.com/office/officeart/2005/8/quickstyle/simple1" qsCatId="simple" csTypeId="urn:microsoft.com/office/officeart/2005/8/colors/colorful4" csCatId="colorful" phldr="1"/>
      <dgm:spPr/>
      <dgm:t>
        <a:bodyPr/>
        <a:lstStyle/>
        <a:p>
          <a:endParaRPr lang="es-ES"/>
        </a:p>
      </dgm:t>
    </dgm:pt>
    <dgm:pt modelId="{F5287C11-CC17-4064-9035-DD757C7B7212}">
      <dgm:prSet phldrT="[Texto]" custT="1"/>
      <dgm:spPr/>
      <dgm:t>
        <a:bodyPr/>
        <a:lstStyle/>
        <a:p>
          <a:r>
            <a:rPr lang="es-ES" sz="2000" b="1" spc="-150" dirty="0" smtClean="0">
              <a:latin typeface="Arial" panose="020B0604020202020204" pitchFamily="34" charset="0"/>
              <a:cs typeface="Arial" panose="020B0604020202020204" pitchFamily="34" charset="0"/>
            </a:rPr>
            <a:t>LIMPIEZA DE DATOS</a:t>
          </a:r>
          <a:endParaRPr lang="es-ES" sz="2000" b="1" spc="-150" dirty="0">
            <a:latin typeface="Arial" panose="020B0604020202020204" pitchFamily="34" charset="0"/>
            <a:cs typeface="Arial" panose="020B0604020202020204" pitchFamily="34" charset="0"/>
          </a:endParaRPr>
        </a:p>
      </dgm:t>
    </dgm:pt>
    <dgm:pt modelId="{A19439F1-7359-4C2C-8DC5-C765C300F26F}" type="parTrans" cxnId="{C0EED45E-0FC4-4A68-95D4-FD38991F7000}">
      <dgm:prSet/>
      <dgm:spPr/>
      <dgm:t>
        <a:bodyPr/>
        <a:lstStyle/>
        <a:p>
          <a:endParaRPr lang="es-ES" sz="2000"/>
        </a:p>
      </dgm:t>
    </dgm:pt>
    <dgm:pt modelId="{67069398-A603-4F2E-AB2F-5B8FFDC4DCAC}" type="sibTrans" cxnId="{C0EED45E-0FC4-4A68-95D4-FD38991F7000}">
      <dgm:prSet/>
      <dgm:spPr/>
      <dgm:t>
        <a:bodyPr/>
        <a:lstStyle/>
        <a:p>
          <a:endParaRPr lang="es-ES" sz="2000"/>
        </a:p>
      </dgm:t>
    </dgm:pt>
    <dgm:pt modelId="{BBC0AEEA-17D9-449C-9114-734D2089979C}">
      <dgm:prSet phldrT="[Texto]" custT="1"/>
      <dgm:spPr/>
      <dgm:t>
        <a:bodyPr/>
        <a:lstStyle/>
        <a:p>
          <a:r>
            <a:rPr lang="es-ES" sz="2000" b="1" spc="-150" dirty="0" smtClean="0">
              <a:latin typeface="Arial" panose="020B0604020202020204" pitchFamily="34" charset="0"/>
              <a:cs typeface="Arial" panose="020B0604020202020204" pitchFamily="34" charset="0"/>
            </a:rPr>
            <a:t>VARIABILIDAD DE LOS DATOS</a:t>
          </a:r>
          <a:endParaRPr lang="es-ES" sz="2000" b="1" spc="-150" dirty="0">
            <a:latin typeface="Arial" panose="020B0604020202020204" pitchFamily="34" charset="0"/>
            <a:cs typeface="Arial" panose="020B0604020202020204" pitchFamily="34" charset="0"/>
          </a:endParaRPr>
        </a:p>
      </dgm:t>
    </dgm:pt>
    <dgm:pt modelId="{B7736424-5EDF-4658-8A65-E9B6E471C9CD}" type="parTrans" cxnId="{B6A3D8FF-2025-4205-95CC-65F468DEBC34}">
      <dgm:prSet/>
      <dgm:spPr/>
      <dgm:t>
        <a:bodyPr/>
        <a:lstStyle/>
        <a:p>
          <a:endParaRPr lang="es-ES" sz="2000"/>
        </a:p>
      </dgm:t>
    </dgm:pt>
    <dgm:pt modelId="{6FC5FC26-4EEF-4AB1-A9B3-4AFC73777066}" type="sibTrans" cxnId="{B6A3D8FF-2025-4205-95CC-65F468DEBC34}">
      <dgm:prSet/>
      <dgm:spPr/>
      <dgm:t>
        <a:bodyPr/>
        <a:lstStyle/>
        <a:p>
          <a:endParaRPr lang="es-ES" sz="2000"/>
        </a:p>
      </dgm:t>
    </dgm:pt>
    <dgm:pt modelId="{85B421B5-038B-432E-ADE4-D28F82E6FC5E}">
      <dgm:prSet phldrT="[Texto]" custT="1"/>
      <dgm:spPr/>
      <dgm:t>
        <a:bodyPr/>
        <a:lstStyle/>
        <a:p>
          <a:r>
            <a:rPr lang="es-ES" sz="2000" b="1" spc="-150" dirty="0" smtClean="0">
              <a:latin typeface="Arial" panose="020B0604020202020204" pitchFamily="34" charset="0"/>
              <a:cs typeface="Arial" panose="020B0604020202020204" pitchFamily="34" charset="0"/>
            </a:rPr>
            <a:t>IDENTIFICACIÓN DE RELACIONES</a:t>
          </a:r>
          <a:endParaRPr lang="es-ES" sz="2000" b="1" spc="-150" dirty="0">
            <a:latin typeface="Arial" panose="020B0604020202020204" pitchFamily="34" charset="0"/>
            <a:cs typeface="Arial" panose="020B0604020202020204" pitchFamily="34" charset="0"/>
          </a:endParaRPr>
        </a:p>
      </dgm:t>
    </dgm:pt>
    <dgm:pt modelId="{EE507B8C-8D75-447C-B4A1-5309BA609C9B}" type="parTrans" cxnId="{8CFF6011-93FB-42E4-8C7C-1D75F3CB2462}">
      <dgm:prSet/>
      <dgm:spPr/>
      <dgm:t>
        <a:bodyPr/>
        <a:lstStyle/>
        <a:p>
          <a:endParaRPr lang="es-ES" sz="2000"/>
        </a:p>
      </dgm:t>
    </dgm:pt>
    <dgm:pt modelId="{3EE8EF2A-34C7-428A-B42B-CD0D753A2709}" type="sibTrans" cxnId="{8CFF6011-93FB-42E4-8C7C-1D75F3CB2462}">
      <dgm:prSet/>
      <dgm:spPr/>
      <dgm:t>
        <a:bodyPr/>
        <a:lstStyle/>
        <a:p>
          <a:endParaRPr lang="es-ES" sz="2000"/>
        </a:p>
      </dgm:t>
    </dgm:pt>
    <dgm:pt modelId="{96188EBF-35F9-4A5C-B88C-58B62A18825F}">
      <dgm:prSet phldrT="[Texto]" custT="1"/>
      <dgm:spPr/>
      <dgm:t>
        <a:bodyPr/>
        <a:lstStyle/>
        <a:p>
          <a:r>
            <a:rPr lang="es-ES" sz="2000" b="1" spc="-150" dirty="0" smtClean="0">
              <a:latin typeface="Arial" panose="020B0604020202020204" pitchFamily="34" charset="0"/>
              <a:cs typeface="Arial" panose="020B0604020202020204" pitchFamily="34" charset="0"/>
            </a:rPr>
            <a:t>MODELAMIENTO DE DATOS</a:t>
          </a:r>
          <a:endParaRPr lang="es-ES" sz="2000" b="1" spc="-150" dirty="0">
            <a:latin typeface="Arial" panose="020B0604020202020204" pitchFamily="34" charset="0"/>
            <a:cs typeface="Arial" panose="020B0604020202020204" pitchFamily="34" charset="0"/>
          </a:endParaRPr>
        </a:p>
      </dgm:t>
    </dgm:pt>
    <dgm:pt modelId="{4D5D10FF-94EA-4CF4-A273-AF9D1A711993}" type="parTrans" cxnId="{D0DC1D61-F167-49B2-B72C-D867FE99BDDE}">
      <dgm:prSet/>
      <dgm:spPr/>
      <dgm:t>
        <a:bodyPr/>
        <a:lstStyle/>
        <a:p>
          <a:endParaRPr lang="es-ES" sz="2000"/>
        </a:p>
      </dgm:t>
    </dgm:pt>
    <dgm:pt modelId="{29CEDEF2-5E7F-4FB8-AF14-3AECE31521C4}" type="sibTrans" cxnId="{D0DC1D61-F167-49B2-B72C-D867FE99BDDE}">
      <dgm:prSet/>
      <dgm:spPr/>
      <dgm:t>
        <a:bodyPr/>
        <a:lstStyle/>
        <a:p>
          <a:endParaRPr lang="es-ES" sz="2000"/>
        </a:p>
      </dgm:t>
    </dgm:pt>
    <dgm:pt modelId="{6E708D30-746B-4892-A8D1-324E2EBC2430}" type="pres">
      <dgm:prSet presAssocID="{850D687F-66A6-420F-8B68-44BDE5D3FE84}" presName="composite" presStyleCnt="0">
        <dgm:presLayoutVars>
          <dgm:chMax val="5"/>
          <dgm:dir/>
          <dgm:resizeHandles val="exact"/>
        </dgm:presLayoutVars>
      </dgm:prSet>
      <dgm:spPr/>
      <dgm:t>
        <a:bodyPr/>
        <a:lstStyle/>
        <a:p>
          <a:endParaRPr lang="es-ES"/>
        </a:p>
      </dgm:t>
    </dgm:pt>
    <dgm:pt modelId="{10D43692-BB5E-49B1-817D-5063B62511A6}" type="pres">
      <dgm:prSet presAssocID="{F5287C11-CC17-4064-9035-DD757C7B7212}" presName="circle1" presStyleLbl="lnNode1" presStyleIdx="0" presStyleCnt="4"/>
      <dgm:spPr>
        <a:solidFill>
          <a:schemeClr val="bg2"/>
        </a:solidFill>
        <a:ln>
          <a:solidFill>
            <a:schemeClr val="bg2">
              <a:lumMod val="90000"/>
            </a:schemeClr>
          </a:solidFill>
        </a:ln>
      </dgm:spPr>
      <dgm:t>
        <a:bodyPr/>
        <a:lstStyle/>
        <a:p>
          <a:endParaRPr lang="es-ES"/>
        </a:p>
      </dgm:t>
    </dgm:pt>
    <dgm:pt modelId="{4D3E1196-855C-403C-936A-DEF2BE026908}" type="pres">
      <dgm:prSet presAssocID="{F5287C11-CC17-4064-9035-DD757C7B7212}" presName="text1" presStyleLbl="revTx" presStyleIdx="0" presStyleCnt="4" custScaleX="160697" custLinFactNeighborX="29115">
        <dgm:presLayoutVars>
          <dgm:bulletEnabled val="1"/>
        </dgm:presLayoutVars>
      </dgm:prSet>
      <dgm:spPr/>
      <dgm:t>
        <a:bodyPr/>
        <a:lstStyle/>
        <a:p>
          <a:endParaRPr lang="es-ES"/>
        </a:p>
      </dgm:t>
    </dgm:pt>
    <dgm:pt modelId="{B6C43D23-294A-4C71-9A52-91283BC5250E}" type="pres">
      <dgm:prSet presAssocID="{F5287C11-CC17-4064-9035-DD757C7B7212}" presName="line1" presStyleLbl="callout" presStyleIdx="0" presStyleCnt="8"/>
      <dgm:spPr>
        <a:ln>
          <a:solidFill>
            <a:schemeClr val="bg2">
              <a:lumMod val="25000"/>
            </a:schemeClr>
          </a:solidFill>
        </a:ln>
      </dgm:spPr>
      <dgm:t>
        <a:bodyPr/>
        <a:lstStyle/>
        <a:p>
          <a:endParaRPr lang="es-ES"/>
        </a:p>
      </dgm:t>
    </dgm:pt>
    <dgm:pt modelId="{BD974122-3688-4EE7-98B0-E8A3DE4F6BC7}" type="pres">
      <dgm:prSet presAssocID="{F5287C11-CC17-4064-9035-DD757C7B7212}" presName="d1" presStyleLbl="callout" presStyleIdx="1" presStyleCnt="8"/>
      <dgm:spPr>
        <a:ln>
          <a:solidFill>
            <a:schemeClr val="bg2">
              <a:lumMod val="25000"/>
            </a:schemeClr>
          </a:solidFill>
        </a:ln>
      </dgm:spPr>
      <dgm:t>
        <a:bodyPr/>
        <a:lstStyle/>
        <a:p>
          <a:endParaRPr lang="es-ES"/>
        </a:p>
      </dgm:t>
    </dgm:pt>
    <dgm:pt modelId="{9FD14B37-CC70-4E9A-AACF-6218FA81D9A0}" type="pres">
      <dgm:prSet presAssocID="{BBC0AEEA-17D9-449C-9114-734D2089979C}" presName="circle2" presStyleLbl="lnNode1" presStyleIdx="1" presStyleCnt="4" custScaleX="86695" custScaleY="85656"/>
      <dgm:spPr>
        <a:solidFill>
          <a:srgbClr val="42B4BE"/>
        </a:solidFill>
        <a:ln>
          <a:solidFill>
            <a:srgbClr val="42B4BE"/>
          </a:solidFill>
        </a:ln>
      </dgm:spPr>
      <dgm:t>
        <a:bodyPr/>
        <a:lstStyle/>
        <a:p>
          <a:endParaRPr lang="es-ES"/>
        </a:p>
      </dgm:t>
    </dgm:pt>
    <dgm:pt modelId="{275CBAF7-7A6F-4FF1-A5F4-E528E78DA576}" type="pres">
      <dgm:prSet presAssocID="{BBC0AEEA-17D9-449C-9114-734D2089979C}" presName="text2" presStyleLbl="revTx" presStyleIdx="1" presStyleCnt="4" custScaleX="184473" custLinFactNeighborX="41038">
        <dgm:presLayoutVars>
          <dgm:bulletEnabled val="1"/>
        </dgm:presLayoutVars>
      </dgm:prSet>
      <dgm:spPr/>
      <dgm:t>
        <a:bodyPr/>
        <a:lstStyle/>
        <a:p>
          <a:endParaRPr lang="es-ES"/>
        </a:p>
      </dgm:t>
    </dgm:pt>
    <dgm:pt modelId="{79EFCC3F-720D-41A5-BC15-A2A12D7DF838}" type="pres">
      <dgm:prSet presAssocID="{BBC0AEEA-17D9-449C-9114-734D2089979C}" presName="line2" presStyleLbl="callout" presStyleIdx="2" presStyleCnt="8"/>
      <dgm:spPr>
        <a:ln>
          <a:solidFill>
            <a:schemeClr val="bg2">
              <a:lumMod val="25000"/>
            </a:schemeClr>
          </a:solidFill>
        </a:ln>
      </dgm:spPr>
      <dgm:t>
        <a:bodyPr/>
        <a:lstStyle/>
        <a:p>
          <a:endParaRPr lang="es-ES"/>
        </a:p>
      </dgm:t>
    </dgm:pt>
    <dgm:pt modelId="{1D7CEC4B-C657-47D8-808E-5517139C3C29}" type="pres">
      <dgm:prSet presAssocID="{BBC0AEEA-17D9-449C-9114-734D2089979C}" presName="d2" presStyleLbl="callout" presStyleIdx="3" presStyleCnt="8"/>
      <dgm:spPr>
        <a:ln>
          <a:solidFill>
            <a:schemeClr val="bg2">
              <a:lumMod val="25000"/>
            </a:schemeClr>
          </a:solidFill>
        </a:ln>
      </dgm:spPr>
      <dgm:t>
        <a:bodyPr/>
        <a:lstStyle/>
        <a:p>
          <a:endParaRPr lang="es-ES"/>
        </a:p>
      </dgm:t>
    </dgm:pt>
    <dgm:pt modelId="{B54993EF-F295-4184-93F5-3030584CA09C}" type="pres">
      <dgm:prSet presAssocID="{85B421B5-038B-432E-ADE4-D28F82E6FC5E}" presName="circle3" presStyleLbl="lnNode1" presStyleIdx="2" presStyleCnt="4" custScaleX="89169" custScaleY="91023"/>
      <dgm:spPr>
        <a:solidFill>
          <a:srgbClr val="B2B6CA"/>
        </a:solidFill>
        <a:ln>
          <a:solidFill>
            <a:srgbClr val="B2B6CA"/>
          </a:solidFill>
        </a:ln>
      </dgm:spPr>
      <dgm:t>
        <a:bodyPr/>
        <a:lstStyle/>
        <a:p>
          <a:endParaRPr lang="es-ES"/>
        </a:p>
      </dgm:t>
    </dgm:pt>
    <dgm:pt modelId="{9D27C6F8-86AA-4378-B374-0051908733F1}" type="pres">
      <dgm:prSet presAssocID="{85B421B5-038B-432E-ADE4-D28F82E6FC5E}" presName="text3" presStyleLbl="revTx" presStyleIdx="2" presStyleCnt="4" custScaleX="220876" custLinFactNeighborX="59387">
        <dgm:presLayoutVars>
          <dgm:bulletEnabled val="1"/>
        </dgm:presLayoutVars>
      </dgm:prSet>
      <dgm:spPr/>
      <dgm:t>
        <a:bodyPr/>
        <a:lstStyle/>
        <a:p>
          <a:endParaRPr lang="es-ES"/>
        </a:p>
      </dgm:t>
    </dgm:pt>
    <dgm:pt modelId="{A553E192-AE30-42C7-9FCD-5A6046529EB5}" type="pres">
      <dgm:prSet presAssocID="{85B421B5-038B-432E-ADE4-D28F82E6FC5E}" presName="line3" presStyleLbl="callout" presStyleIdx="4" presStyleCnt="8"/>
      <dgm:spPr>
        <a:ln>
          <a:solidFill>
            <a:schemeClr val="bg2">
              <a:lumMod val="25000"/>
            </a:schemeClr>
          </a:solidFill>
        </a:ln>
      </dgm:spPr>
      <dgm:t>
        <a:bodyPr/>
        <a:lstStyle/>
        <a:p>
          <a:endParaRPr lang="es-ES"/>
        </a:p>
      </dgm:t>
    </dgm:pt>
    <dgm:pt modelId="{105517BE-C2BD-4018-B7E5-516278C0DA9D}" type="pres">
      <dgm:prSet presAssocID="{85B421B5-038B-432E-ADE4-D28F82E6FC5E}" presName="d3" presStyleLbl="callout" presStyleIdx="5" presStyleCnt="8"/>
      <dgm:spPr>
        <a:ln>
          <a:solidFill>
            <a:schemeClr val="bg2">
              <a:lumMod val="25000"/>
            </a:schemeClr>
          </a:solidFill>
        </a:ln>
      </dgm:spPr>
      <dgm:t>
        <a:bodyPr/>
        <a:lstStyle/>
        <a:p>
          <a:endParaRPr lang="es-ES"/>
        </a:p>
      </dgm:t>
    </dgm:pt>
    <dgm:pt modelId="{B6149FC0-D4F2-4099-BE5B-D21888CDFD18}" type="pres">
      <dgm:prSet presAssocID="{96188EBF-35F9-4A5C-B88C-58B62A18825F}" presName="circle4" presStyleLbl="lnNode1" presStyleIdx="3" presStyleCnt="4" custScaleX="86401" custScaleY="86613"/>
      <dgm:spPr>
        <a:solidFill>
          <a:srgbClr val="002060"/>
        </a:solidFill>
        <a:ln>
          <a:solidFill>
            <a:srgbClr val="002060"/>
          </a:solidFill>
        </a:ln>
      </dgm:spPr>
      <dgm:t>
        <a:bodyPr/>
        <a:lstStyle/>
        <a:p>
          <a:endParaRPr lang="es-ES"/>
        </a:p>
      </dgm:t>
    </dgm:pt>
    <dgm:pt modelId="{FF7BE406-C970-4F1B-BBA6-6E9B256FDA6E}" type="pres">
      <dgm:prSet presAssocID="{96188EBF-35F9-4A5C-B88C-58B62A18825F}" presName="text4" presStyleLbl="revTx" presStyleIdx="3" presStyleCnt="4" custScaleX="186680" custLinFactNeighborX="42078">
        <dgm:presLayoutVars>
          <dgm:bulletEnabled val="1"/>
        </dgm:presLayoutVars>
      </dgm:prSet>
      <dgm:spPr/>
      <dgm:t>
        <a:bodyPr/>
        <a:lstStyle/>
        <a:p>
          <a:endParaRPr lang="es-ES"/>
        </a:p>
      </dgm:t>
    </dgm:pt>
    <dgm:pt modelId="{24FA3986-C6AA-4000-83FE-3B2B0DC508EA}" type="pres">
      <dgm:prSet presAssocID="{96188EBF-35F9-4A5C-B88C-58B62A18825F}" presName="line4" presStyleLbl="callout" presStyleIdx="6" presStyleCnt="8"/>
      <dgm:spPr>
        <a:ln>
          <a:solidFill>
            <a:schemeClr val="bg2">
              <a:lumMod val="25000"/>
            </a:schemeClr>
          </a:solidFill>
        </a:ln>
      </dgm:spPr>
      <dgm:t>
        <a:bodyPr/>
        <a:lstStyle/>
        <a:p>
          <a:endParaRPr lang="es-ES"/>
        </a:p>
      </dgm:t>
    </dgm:pt>
    <dgm:pt modelId="{2BF6B9CC-E5CE-4322-A869-E12EF307EA88}" type="pres">
      <dgm:prSet presAssocID="{96188EBF-35F9-4A5C-B88C-58B62A18825F}" presName="d4" presStyleLbl="callout" presStyleIdx="7" presStyleCnt="8"/>
      <dgm:spPr>
        <a:ln>
          <a:solidFill>
            <a:schemeClr val="bg2">
              <a:lumMod val="25000"/>
            </a:schemeClr>
          </a:solidFill>
        </a:ln>
      </dgm:spPr>
      <dgm:t>
        <a:bodyPr/>
        <a:lstStyle/>
        <a:p>
          <a:endParaRPr lang="es-ES"/>
        </a:p>
      </dgm:t>
    </dgm:pt>
  </dgm:ptLst>
  <dgm:cxnLst>
    <dgm:cxn modelId="{B6A3D8FF-2025-4205-95CC-65F468DEBC34}" srcId="{850D687F-66A6-420F-8B68-44BDE5D3FE84}" destId="{BBC0AEEA-17D9-449C-9114-734D2089979C}" srcOrd="1" destOrd="0" parTransId="{B7736424-5EDF-4658-8A65-E9B6E471C9CD}" sibTransId="{6FC5FC26-4EEF-4AB1-A9B3-4AFC73777066}"/>
    <dgm:cxn modelId="{42F03EB7-521F-4BDB-BF63-FF8A109631D9}" type="presOf" srcId="{96188EBF-35F9-4A5C-B88C-58B62A18825F}" destId="{FF7BE406-C970-4F1B-BBA6-6E9B256FDA6E}" srcOrd="0" destOrd="0" presId="urn:microsoft.com/office/officeart/2005/8/layout/target1"/>
    <dgm:cxn modelId="{86CC0FB4-CDAA-4F6F-A837-AFD2545ED339}" type="presOf" srcId="{BBC0AEEA-17D9-449C-9114-734D2089979C}" destId="{275CBAF7-7A6F-4FF1-A5F4-E528E78DA576}" srcOrd="0" destOrd="0" presId="urn:microsoft.com/office/officeart/2005/8/layout/target1"/>
    <dgm:cxn modelId="{8CFF6011-93FB-42E4-8C7C-1D75F3CB2462}" srcId="{850D687F-66A6-420F-8B68-44BDE5D3FE84}" destId="{85B421B5-038B-432E-ADE4-D28F82E6FC5E}" srcOrd="2" destOrd="0" parTransId="{EE507B8C-8D75-447C-B4A1-5309BA609C9B}" sibTransId="{3EE8EF2A-34C7-428A-B42B-CD0D753A2709}"/>
    <dgm:cxn modelId="{A45E3AB1-C4D5-43F7-B73D-CC89271486A0}" type="presOf" srcId="{850D687F-66A6-420F-8B68-44BDE5D3FE84}" destId="{6E708D30-746B-4892-A8D1-324E2EBC2430}" srcOrd="0" destOrd="0" presId="urn:microsoft.com/office/officeart/2005/8/layout/target1"/>
    <dgm:cxn modelId="{D0DC1D61-F167-49B2-B72C-D867FE99BDDE}" srcId="{850D687F-66A6-420F-8B68-44BDE5D3FE84}" destId="{96188EBF-35F9-4A5C-B88C-58B62A18825F}" srcOrd="3" destOrd="0" parTransId="{4D5D10FF-94EA-4CF4-A273-AF9D1A711993}" sibTransId="{29CEDEF2-5E7F-4FB8-AF14-3AECE31521C4}"/>
    <dgm:cxn modelId="{C0EED45E-0FC4-4A68-95D4-FD38991F7000}" srcId="{850D687F-66A6-420F-8B68-44BDE5D3FE84}" destId="{F5287C11-CC17-4064-9035-DD757C7B7212}" srcOrd="0" destOrd="0" parTransId="{A19439F1-7359-4C2C-8DC5-C765C300F26F}" sibTransId="{67069398-A603-4F2E-AB2F-5B8FFDC4DCAC}"/>
    <dgm:cxn modelId="{3642D573-693F-45E1-8991-1469B68FBA45}" type="presOf" srcId="{85B421B5-038B-432E-ADE4-D28F82E6FC5E}" destId="{9D27C6F8-86AA-4378-B374-0051908733F1}" srcOrd="0" destOrd="0" presId="urn:microsoft.com/office/officeart/2005/8/layout/target1"/>
    <dgm:cxn modelId="{34F0E9DA-B404-4B5C-9983-0C8E5FA97E9A}" type="presOf" srcId="{F5287C11-CC17-4064-9035-DD757C7B7212}" destId="{4D3E1196-855C-403C-936A-DEF2BE026908}" srcOrd="0" destOrd="0" presId="urn:microsoft.com/office/officeart/2005/8/layout/target1"/>
    <dgm:cxn modelId="{168FC944-2CF8-4810-A9DB-81635704F9B9}" type="presParOf" srcId="{6E708D30-746B-4892-A8D1-324E2EBC2430}" destId="{10D43692-BB5E-49B1-817D-5063B62511A6}" srcOrd="0" destOrd="0" presId="urn:microsoft.com/office/officeart/2005/8/layout/target1"/>
    <dgm:cxn modelId="{F421115E-FF6B-418B-988B-C2D91E085B54}" type="presParOf" srcId="{6E708D30-746B-4892-A8D1-324E2EBC2430}" destId="{4D3E1196-855C-403C-936A-DEF2BE026908}" srcOrd="1" destOrd="0" presId="urn:microsoft.com/office/officeart/2005/8/layout/target1"/>
    <dgm:cxn modelId="{3CCE5C40-A78F-4600-AC48-80A06994D113}" type="presParOf" srcId="{6E708D30-746B-4892-A8D1-324E2EBC2430}" destId="{B6C43D23-294A-4C71-9A52-91283BC5250E}" srcOrd="2" destOrd="0" presId="urn:microsoft.com/office/officeart/2005/8/layout/target1"/>
    <dgm:cxn modelId="{50ADE736-BDF0-4F4E-948A-08D7C39673F4}" type="presParOf" srcId="{6E708D30-746B-4892-A8D1-324E2EBC2430}" destId="{BD974122-3688-4EE7-98B0-E8A3DE4F6BC7}" srcOrd="3" destOrd="0" presId="urn:microsoft.com/office/officeart/2005/8/layout/target1"/>
    <dgm:cxn modelId="{FAC83A98-6BCD-4D8B-8AD0-237FA444F49A}" type="presParOf" srcId="{6E708D30-746B-4892-A8D1-324E2EBC2430}" destId="{9FD14B37-CC70-4E9A-AACF-6218FA81D9A0}" srcOrd="4" destOrd="0" presId="urn:microsoft.com/office/officeart/2005/8/layout/target1"/>
    <dgm:cxn modelId="{1109D220-1B48-4794-90C1-B2CA35F68121}" type="presParOf" srcId="{6E708D30-746B-4892-A8D1-324E2EBC2430}" destId="{275CBAF7-7A6F-4FF1-A5F4-E528E78DA576}" srcOrd="5" destOrd="0" presId="urn:microsoft.com/office/officeart/2005/8/layout/target1"/>
    <dgm:cxn modelId="{D14BB339-4A68-4762-A0BF-2ED6CC30BE59}" type="presParOf" srcId="{6E708D30-746B-4892-A8D1-324E2EBC2430}" destId="{79EFCC3F-720D-41A5-BC15-A2A12D7DF838}" srcOrd="6" destOrd="0" presId="urn:microsoft.com/office/officeart/2005/8/layout/target1"/>
    <dgm:cxn modelId="{B273AC4F-271B-490F-B25E-405003BC1826}" type="presParOf" srcId="{6E708D30-746B-4892-A8D1-324E2EBC2430}" destId="{1D7CEC4B-C657-47D8-808E-5517139C3C29}" srcOrd="7" destOrd="0" presId="urn:microsoft.com/office/officeart/2005/8/layout/target1"/>
    <dgm:cxn modelId="{F05D7AE9-61F8-4356-A6D5-E2D3459E97D2}" type="presParOf" srcId="{6E708D30-746B-4892-A8D1-324E2EBC2430}" destId="{B54993EF-F295-4184-93F5-3030584CA09C}" srcOrd="8" destOrd="0" presId="urn:microsoft.com/office/officeart/2005/8/layout/target1"/>
    <dgm:cxn modelId="{4787797F-2CA8-4B67-B6E6-6443CB01A800}" type="presParOf" srcId="{6E708D30-746B-4892-A8D1-324E2EBC2430}" destId="{9D27C6F8-86AA-4378-B374-0051908733F1}" srcOrd="9" destOrd="0" presId="urn:microsoft.com/office/officeart/2005/8/layout/target1"/>
    <dgm:cxn modelId="{26E19C78-E4FF-4AF5-81F2-58050936F75B}" type="presParOf" srcId="{6E708D30-746B-4892-A8D1-324E2EBC2430}" destId="{A553E192-AE30-42C7-9FCD-5A6046529EB5}" srcOrd="10" destOrd="0" presId="urn:microsoft.com/office/officeart/2005/8/layout/target1"/>
    <dgm:cxn modelId="{DDCC413C-DF33-44A6-9E10-8C221B944D2B}" type="presParOf" srcId="{6E708D30-746B-4892-A8D1-324E2EBC2430}" destId="{105517BE-C2BD-4018-B7E5-516278C0DA9D}" srcOrd="11" destOrd="0" presId="urn:microsoft.com/office/officeart/2005/8/layout/target1"/>
    <dgm:cxn modelId="{543E9D31-6DC6-4F29-BC34-EC60609B7879}" type="presParOf" srcId="{6E708D30-746B-4892-A8D1-324E2EBC2430}" destId="{B6149FC0-D4F2-4099-BE5B-D21888CDFD18}" srcOrd="12" destOrd="0" presId="urn:microsoft.com/office/officeart/2005/8/layout/target1"/>
    <dgm:cxn modelId="{43CF0320-42AC-43A2-AFA1-BC502826EBB3}" type="presParOf" srcId="{6E708D30-746B-4892-A8D1-324E2EBC2430}" destId="{FF7BE406-C970-4F1B-BBA6-6E9B256FDA6E}" srcOrd="13" destOrd="0" presId="urn:microsoft.com/office/officeart/2005/8/layout/target1"/>
    <dgm:cxn modelId="{15B7FCF2-0DCC-4E6B-B8F6-43CE3415C1EA}" type="presParOf" srcId="{6E708D30-746B-4892-A8D1-324E2EBC2430}" destId="{24FA3986-C6AA-4000-83FE-3B2B0DC508EA}" srcOrd="14" destOrd="0" presId="urn:microsoft.com/office/officeart/2005/8/layout/target1"/>
    <dgm:cxn modelId="{C3A9D312-918A-4C59-9FEF-8446D45FD430}" type="presParOf" srcId="{6E708D30-746B-4892-A8D1-324E2EBC2430}" destId="{2BF6B9CC-E5CE-4322-A869-E12EF307EA88}" srcOrd="15" destOrd="0" presId="urn:microsoft.com/office/officeart/2005/8/layout/target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149FC0-D4F2-4099-BE5B-D21888CDFD18}">
      <dsp:nvSpPr>
        <dsp:cNvPr id="0" name=""/>
        <dsp:cNvSpPr/>
      </dsp:nvSpPr>
      <dsp:spPr>
        <a:xfrm>
          <a:off x="2147456" y="2069709"/>
          <a:ext cx="4122899" cy="4133016"/>
        </a:xfrm>
        <a:prstGeom prst="ellipse">
          <a:avLst/>
        </a:prstGeom>
        <a:solidFill>
          <a:srgbClr val="002060"/>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4993EF-F295-4184-93F5-3030584CA09C}">
      <dsp:nvSpPr>
        <dsp:cNvPr id="0" name=""/>
        <dsp:cNvSpPr/>
      </dsp:nvSpPr>
      <dsp:spPr>
        <a:xfrm>
          <a:off x="2689522" y="2585242"/>
          <a:ext cx="3038767" cy="3101949"/>
        </a:xfrm>
        <a:prstGeom prst="ellipse">
          <a:avLst/>
        </a:prstGeom>
        <a:solidFill>
          <a:srgbClr val="B2B6CA"/>
        </a:solidFill>
        <a:ln w="12700" cap="flat" cmpd="sng" algn="ctr">
          <a:solidFill>
            <a:srgbClr val="B2B6CA"/>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D14B37-CC70-4E9A-AACF-6218FA81D9A0}">
      <dsp:nvSpPr>
        <dsp:cNvPr id="0" name=""/>
        <dsp:cNvSpPr/>
      </dsp:nvSpPr>
      <dsp:spPr>
        <a:xfrm>
          <a:off x="3322569" y="3260502"/>
          <a:ext cx="1772674" cy="1751429"/>
        </a:xfrm>
        <a:prstGeom prst="ellipse">
          <a:avLst/>
        </a:prstGeom>
        <a:solidFill>
          <a:srgbClr val="42B4BE"/>
        </a:solidFill>
        <a:ln w="12700" cap="flat" cmpd="sng" algn="ctr">
          <a:solidFill>
            <a:srgbClr val="42B4BE"/>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D43692-BB5E-49B1-817D-5063B62511A6}">
      <dsp:nvSpPr>
        <dsp:cNvPr id="0" name=""/>
        <dsp:cNvSpPr/>
      </dsp:nvSpPr>
      <dsp:spPr>
        <a:xfrm>
          <a:off x="3868119" y="3795429"/>
          <a:ext cx="681574" cy="681574"/>
        </a:xfrm>
        <a:prstGeom prst="ellipse">
          <a:avLst/>
        </a:prstGeom>
        <a:solidFill>
          <a:schemeClr val="bg2"/>
        </a:solidFill>
        <a:ln w="12700" cap="flat" cmpd="sng" algn="ctr">
          <a:solidFill>
            <a:schemeClr val="bg2">
              <a:lumMod val="9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3E1196-855C-403C-936A-DEF2BE026908}">
      <dsp:nvSpPr>
        <dsp:cNvPr id="0" name=""/>
        <dsp:cNvSpPr/>
      </dsp:nvSpPr>
      <dsp:spPr>
        <a:xfrm>
          <a:off x="7360689" y="159700"/>
          <a:ext cx="3834085" cy="1141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25400" rIns="25400" bIns="25400" numCol="1" spcCol="1270" anchor="ctr" anchorCtr="0">
          <a:noAutofit/>
        </a:bodyPr>
        <a:lstStyle/>
        <a:p>
          <a:pPr lvl="0" algn="l" defTabSz="889000">
            <a:lnSpc>
              <a:spcPct val="90000"/>
            </a:lnSpc>
            <a:spcBef>
              <a:spcPct val="0"/>
            </a:spcBef>
            <a:spcAft>
              <a:spcPct val="35000"/>
            </a:spcAft>
          </a:pPr>
          <a:r>
            <a:rPr lang="es-ES" sz="2000" b="1" kern="1200" spc="-150" dirty="0" smtClean="0">
              <a:latin typeface="Arial" panose="020B0604020202020204" pitchFamily="34" charset="0"/>
              <a:cs typeface="Arial" panose="020B0604020202020204" pitchFamily="34" charset="0"/>
            </a:rPr>
            <a:t>LIMPIEZA DE DATOS</a:t>
          </a:r>
          <a:endParaRPr lang="es-ES" sz="2000" b="1" kern="1200" spc="-150" dirty="0">
            <a:latin typeface="Arial" panose="020B0604020202020204" pitchFamily="34" charset="0"/>
            <a:cs typeface="Arial" panose="020B0604020202020204" pitchFamily="34" charset="0"/>
          </a:endParaRPr>
        </a:p>
      </dsp:txBody>
      <dsp:txXfrm>
        <a:off x="7360689" y="159700"/>
        <a:ext cx="3834085" cy="1141260"/>
      </dsp:txXfrm>
    </dsp:sp>
    <dsp:sp modelId="{B6C43D23-294A-4C71-9A52-91283BC5250E}">
      <dsp:nvSpPr>
        <dsp:cNvPr id="0" name=""/>
        <dsp:cNvSpPr/>
      </dsp:nvSpPr>
      <dsp:spPr>
        <a:xfrm>
          <a:off x="6793642" y="730330"/>
          <a:ext cx="596477" cy="0"/>
        </a:xfrm>
        <a:prstGeom prst="line">
          <a:avLst/>
        </a:prstGeom>
        <a:solidFill>
          <a:schemeClr val="accent4">
            <a:hueOff val="0"/>
            <a:satOff val="0"/>
            <a:lumOff val="0"/>
            <a:alphaOff val="0"/>
          </a:schemeClr>
        </a:solidFill>
        <a:ln w="12700" cap="flat" cmpd="sng" algn="ctr">
          <a:solidFill>
            <a:schemeClr val="bg2">
              <a:lumMod val="25000"/>
            </a:schemeClr>
          </a:solidFill>
          <a:prstDash val="solid"/>
          <a:miter lim="800000"/>
        </a:ln>
        <a:effectLst/>
      </dsp:spPr>
      <dsp:style>
        <a:lnRef idx="2">
          <a:scrgbClr r="0" g="0" b="0"/>
        </a:lnRef>
        <a:fillRef idx="1">
          <a:scrgbClr r="0" g="0" b="0"/>
        </a:fillRef>
        <a:effectRef idx="0">
          <a:scrgbClr r="0" g="0" b="0"/>
        </a:effectRef>
        <a:fontRef idx="minor"/>
      </dsp:style>
    </dsp:sp>
    <dsp:sp modelId="{BD974122-3688-4EE7-98B0-E8A3DE4F6BC7}">
      <dsp:nvSpPr>
        <dsp:cNvPr id="0" name=""/>
        <dsp:cNvSpPr/>
      </dsp:nvSpPr>
      <dsp:spPr>
        <a:xfrm rot="5400000">
          <a:off x="3795348" y="1106111"/>
          <a:ext cx="3372085" cy="2624500"/>
        </a:xfrm>
        <a:prstGeom prst="line">
          <a:avLst/>
        </a:prstGeom>
        <a:solidFill>
          <a:schemeClr val="accent4">
            <a:hueOff val="0"/>
            <a:satOff val="0"/>
            <a:lumOff val="0"/>
            <a:alphaOff val="0"/>
          </a:schemeClr>
        </a:solidFill>
        <a:ln w="12700" cap="flat" cmpd="sng" algn="ctr">
          <a:solidFill>
            <a:schemeClr val="bg2">
              <a:lumMod val="25000"/>
            </a:schemeClr>
          </a:solidFill>
          <a:prstDash val="solid"/>
          <a:miter lim="800000"/>
        </a:ln>
        <a:effectLst/>
      </dsp:spPr>
      <dsp:style>
        <a:lnRef idx="2">
          <a:scrgbClr r="0" g="0" b="0"/>
        </a:lnRef>
        <a:fillRef idx="1">
          <a:scrgbClr r="0" g="0" b="0"/>
        </a:fillRef>
        <a:effectRef idx="0">
          <a:scrgbClr r="0" g="0" b="0"/>
        </a:effectRef>
        <a:fontRef idx="minor"/>
      </dsp:style>
    </dsp:sp>
    <dsp:sp modelId="{275CBAF7-7A6F-4FF1-A5F4-E528E78DA576}">
      <dsp:nvSpPr>
        <dsp:cNvPr id="0" name=""/>
        <dsp:cNvSpPr/>
      </dsp:nvSpPr>
      <dsp:spPr>
        <a:xfrm>
          <a:off x="7361524" y="1300961"/>
          <a:ext cx="4401359" cy="1141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25400" rIns="25400" bIns="25400" numCol="1" spcCol="1270" anchor="ctr" anchorCtr="0">
          <a:noAutofit/>
        </a:bodyPr>
        <a:lstStyle/>
        <a:p>
          <a:pPr lvl="0" algn="l" defTabSz="889000">
            <a:lnSpc>
              <a:spcPct val="90000"/>
            </a:lnSpc>
            <a:spcBef>
              <a:spcPct val="0"/>
            </a:spcBef>
            <a:spcAft>
              <a:spcPct val="35000"/>
            </a:spcAft>
          </a:pPr>
          <a:r>
            <a:rPr lang="es-ES" sz="2000" b="1" kern="1200" spc="-150" dirty="0" smtClean="0">
              <a:latin typeface="Arial" panose="020B0604020202020204" pitchFamily="34" charset="0"/>
              <a:cs typeface="Arial" panose="020B0604020202020204" pitchFamily="34" charset="0"/>
            </a:rPr>
            <a:t>VARIABILIDAD DE LOS DATOS</a:t>
          </a:r>
          <a:endParaRPr lang="es-ES" sz="2000" b="1" kern="1200" spc="-150" dirty="0">
            <a:latin typeface="Arial" panose="020B0604020202020204" pitchFamily="34" charset="0"/>
            <a:cs typeface="Arial" panose="020B0604020202020204" pitchFamily="34" charset="0"/>
          </a:endParaRPr>
        </a:p>
      </dsp:txBody>
      <dsp:txXfrm>
        <a:off x="7361524" y="1300961"/>
        <a:ext cx="4401359" cy="1141260"/>
      </dsp:txXfrm>
    </dsp:sp>
    <dsp:sp modelId="{79EFCC3F-720D-41A5-BC15-A2A12D7DF838}">
      <dsp:nvSpPr>
        <dsp:cNvPr id="0" name=""/>
        <dsp:cNvSpPr/>
      </dsp:nvSpPr>
      <dsp:spPr>
        <a:xfrm>
          <a:off x="6793642" y="1871591"/>
          <a:ext cx="596477" cy="0"/>
        </a:xfrm>
        <a:prstGeom prst="line">
          <a:avLst/>
        </a:prstGeom>
        <a:solidFill>
          <a:schemeClr val="accent4">
            <a:hueOff val="0"/>
            <a:satOff val="0"/>
            <a:lumOff val="0"/>
            <a:alphaOff val="0"/>
          </a:schemeClr>
        </a:solidFill>
        <a:ln w="12700" cap="flat" cmpd="sng" algn="ctr">
          <a:solidFill>
            <a:schemeClr val="bg2">
              <a:lumMod val="25000"/>
            </a:schemeClr>
          </a:solidFill>
          <a:prstDash val="solid"/>
          <a:miter lim="800000"/>
        </a:ln>
        <a:effectLst/>
      </dsp:spPr>
      <dsp:style>
        <a:lnRef idx="2">
          <a:scrgbClr r="0" g="0" b="0"/>
        </a:lnRef>
        <a:fillRef idx="1">
          <a:scrgbClr r="0" g="0" b="0"/>
        </a:fillRef>
        <a:effectRef idx="0">
          <a:scrgbClr r="0" g="0" b="0"/>
        </a:effectRef>
        <a:fontRef idx="minor"/>
      </dsp:style>
    </dsp:sp>
    <dsp:sp modelId="{1D7CEC4B-C657-47D8-808E-5517139C3C29}">
      <dsp:nvSpPr>
        <dsp:cNvPr id="0" name=""/>
        <dsp:cNvSpPr/>
      </dsp:nvSpPr>
      <dsp:spPr>
        <a:xfrm rot="5400000">
          <a:off x="4379101" y="2228682"/>
          <a:ext cx="2769245" cy="2055858"/>
        </a:xfrm>
        <a:prstGeom prst="line">
          <a:avLst/>
        </a:prstGeom>
        <a:solidFill>
          <a:schemeClr val="accent4">
            <a:hueOff val="0"/>
            <a:satOff val="0"/>
            <a:lumOff val="0"/>
            <a:alphaOff val="0"/>
          </a:schemeClr>
        </a:solidFill>
        <a:ln w="12700" cap="flat" cmpd="sng" algn="ctr">
          <a:solidFill>
            <a:schemeClr val="bg2">
              <a:lumMod val="25000"/>
            </a:schemeClr>
          </a:solidFill>
          <a:prstDash val="solid"/>
          <a:miter lim="800000"/>
        </a:ln>
        <a:effectLst/>
      </dsp:spPr>
      <dsp:style>
        <a:lnRef idx="2">
          <a:scrgbClr r="0" g="0" b="0"/>
        </a:lnRef>
        <a:fillRef idx="1">
          <a:scrgbClr r="0" g="0" b="0"/>
        </a:fillRef>
        <a:effectRef idx="0">
          <a:scrgbClr r="0" g="0" b="0"/>
        </a:effectRef>
        <a:fontRef idx="minor"/>
      </dsp:style>
    </dsp:sp>
    <dsp:sp modelId="{9D27C6F8-86AA-4378-B374-0051908733F1}">
      <dsp:nvSpPr>
        <dsp:cNvPr id="0" name=""/>
        <dsp:cNvSpPr/>
      </dsp:nvSpPr>
      <dsp:spPr>
        <a:xfrm>
          <a:off x="7365043" y="2442221"/>
          <a:ext cx="5269902" cy="1141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25400" rIns="25400" bIns="25400" numCol="1" spcCol="1270" anchor="ctr" anchorCtr="0">
          <a:noAutofit/>
        </a:bodyPr>
        <a:lstStyle/>
        <a:p>
          <a:pPr lvl="0" algn="l" defTabSz="889000">
            <a:lnSpc>
              <a:spcPct val="90000"/>
            </a:lnSpc>
            <a:spcBef>
              <a:spcPct val="0"/>
            </a:spcBef>
            <a:spcAft>
              <a:spcPct val="35000"/>
            </a:spcAft>
          </a:pPr>
          <a:r>
            <a:rPr lang="es-ES" sz="2000" b="1" kern="1200" spc="-150" dirty="0" smtClean="0">
              <a:latin typeface="Arial" panose="020B0604020202020204" pitchFamily="34" charset="0"/>
              <a:cs typeface="Arial" panose="020B0604020202020204" pitchFamily="34" charset="0"/>
            </a:rPr>
            <a:t>IDENTIFICACIÓN DE RELACIONES</a:t>
          </a:r>
          <a:endParaRPr lang="es-ES" sz="2000" b="1" kern="1200" spc="-150" dirty="0">
            <a:latin typeface="Arial" panose="020B0604020202020204" pitchFamily="34" charset="0"/>
            <a:cs typeface="Arial" panose="020B0604020202020204" pitchFamily="34" charset="0"/>
          </a:endParaRPr>
        </a:p>
      </dsp:txBody>
      <dsp:txXfrm>
        <a:off x="7365043" y="2442221"/>
        <a:ext cx="5269902" cy="1141260"/>
      </dsp:txXfrm>
    </dsp:sp>
    <dsp:sp modelId="{A553E192-AE30-42C7-9FCD-5A6046529EB5}">
      <dsp:nvSpPr>
        <dsp:cNvPr id="0" name=""/>
        <dsp:cNvSpPr/>
      </dsp:nvSpPr>
      <dsp:spPr>
        <a:xfrm>
          <a:off x="6793642" y="3012851"/>
          <a:ext cx="596477" cy="0"/>
        </a:xfrm>
        <a:prstGeom prst="line">
          <a:avLst/>
        </a:prstGeom>
        <a:solidFill>
          <a:schemeClr val="accent4">
            <a:hueOff val="0"/>
            <a:satOff val="0"/>
            <a:lumOff val="0"/>
            <a:alphaOff val="0"/>
          </a:schemeClr>
        </a:solidFill>
        <a:ln w="12700" cap="flat" cmpd="sng" algn="ctr">
          <a:solidFill>
            <a:schemeClr val="bg2">
              <a:lumMod val="25000"/>
            </a:schemeClr>
          </a:solidFill>
          <a:prstDash val="solid"/>
          <a:miter lim="800000"/>
        </a:ln>
        <a:effectLst/>
      </dsp:spPr>
      <dsp:style>
        <a:lnRef idx="2">
          <a:scrgbClr r="0" g="0" b="0"/>
        </a:lnRef>
        <a:fillRef idx="1">
          <a:scrgbClr r="0" g="0" b="0"/>
        </a:fillRef>
        <a:effectRef idx="0">
          <a:scrgbClr r="0" g="0" b="0"/>
        </a:effectRef>
        <a:fontRef idx="minor"/>
      </dsp:style>
    </dsp:sp>
    <dsp:sp modelId="{105517BE-C2BD-4018-B7E5-516278C0DA9D}">
      <dsp:nvSpPr>
        <dsp:cNvPr id="0" name=""/>
        <dsp:cNvSpPr/>
      </dsp:nvSpPr>
      <dsp:spPr>
        <a:xfrm rot="5400000">
          <a:off x="4944164" y="3274903"/>
          <a:ext cx="2112325" cy="1586629"/>
        </a:xfrm>
        <a:prstGeom prst="line">
          <a:avLst/>
        </a:prstGeom>
        <a:solidFill>
          <a:schemeClr val="accent4">
            <a:hueOff val="0"/>
            <a:satOff val="0"/>
            <a:lumOff val="0"/>
            <a:alphaOff val="0"/>
          </a:schemeClr>
        </a:solidFill>
        <a:ln w="12700" cap="flat" cmpd="sng" algn="ctr">
          <a:solidFill>
            <a:schemeClr val="bg2">
              <a:lumMod val="25000"/>
            </a:schemeClr>
          </a:solidFill>
          <a:prstDash val="solid"/>
          <a:miter lim="800000"/>
        </a:ln>
        <a:effectLst/>
      </dsp:spPr>
      <dsp:style>
        <a:lnRef idx="2">
          <a:scrgbClr r="0" g="0" b="0"/>
        </a:lnRef>
        <a:fillRef idx="1">
          <a:scrgbClr r="0" g="0" b="0"/>
        </a:fillRef>
        <a:effectRef idx="0">
          <a:scrgbClr r="0" g="0" b="0"/>
        </a:effectRef>
        <a:fontRef idx="minor"/>
      </dsp:style>
    </dsp:sp>
    <dsp:sp modelId="{FF7BE406-C970-4F1B-BBA6-6E9B256FDA6E}">
      <dsp:nvSpPr>
        <dsp:cNvPr id="0" name=""/>
        <dsp:cNvSpPr/>
      </dsp:nvSpPr>
      <dsp:spPr>
        <a:xfrm>
          <a:off x="7360009" y="3583481"/>
          <a:ext cx="4454016" cy="1141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25400" rIns="25400" bIns="25400" numCol="1" spcCol="1270" anchor="ctr" anchorCtr="0">
          <a:noAutofit/>
        </a:bodyPr>
        <a:lstStyle/>
        <a:p>
          <a:pPr lvl="0" algn="l" defTabSz="889000">
            <a:lnSpc>
              <a:spcPct val="90000"/>
            </a:lnSpc>
            <a:spcBef>
              <a:spcPct val="0"/>
            </a:spcBef>
            <a:spcAft>
              <a:spcPct val="35000"/>
            </a:spcAft>
          </a:pPr>
          <a:r>
            <a:rPr lang="es-ES" sz="2000" b="1" kern="1200" spc="-150" dirty="0" smtClean="0">
              <a:latin typeface="Arial" panose="020B0604020202020204" pitchFamily="34" charset="0"/>
              <a:cs typeface="Arial" panose="020B0604020202020204" pitchFamily="34" charset="0"/>
            </a:rPr>
            <a:t>MODELAMIENTO DE DATOS</a:t>
          </a:r>
          <a:endParaRPr lang="es-ES" sz="2000" b="1" kern="1200" spc="-150" dirty="0">
            <a:latin typeface="Arial" panose="020B0604020202020204" pitchFamily="34" charset="0"/>
            <a:cs typeface="Arial" panose="020B0604020202020204" pitchFamily="34" charset="0"/>
          </a:endParaRPr>
        </a:p>
      </dsp:txBody>
      <dsp:txXfrm>
        <a:off x="7360009" y="3583481"/>
        <a:ext cx="4454016" cy="1141260"/>
      </dsp:txXfrm>
    </dsp:sp>
    <dsp:sp modelId="{24FA3986-C6AA-4000-83FE-3B2B0DC508EA}">
      <dsp:nvSpPr>
        <dsp:cNvPr id="0" name=""/>
        <dsp:cNvSpPr/>
      </dsp:nvSpPr>
      <dsp:spPr>
        <a:xfrm>
          <a:off x="6793642" y="4154111"/>
          <a:ext cx="596477" cy="0"/>
        </a:xfrm>
        <a:prstGeom prst="line">
          <a:avLst/>
        </a:prstGeom>
        <a:solidFill>
          <a:schemeClr val="accent4">
            <a:hueOff val="0"/>
            <a:satOff val="0"/>
            <a:lumOff val="0"/>
            <a:alphaOff val="0"/>
          </a:schemeClr>
        </a:solidFill>
        <a:ln w="12700" cap="flat" cmpd="sng" algn="ctr">
          <a:solidFill>
            <a:schemeClr val="bg2">
              <a:lumMod val="25000"/>
            </a:schemeClr>
          </a:solidFill>
          <a:prstDash val="solid"/>
          <a:miter lim="800000"/>
        </a:ln>
        <a:effectLst/>
      </dsp:spPr>
      <dsp:style>
        <a:lnRef idx="2">
          <a:scrgbClr r="0" g="0" b="0"/>
        </a:lnRef>
        <a:fillRef idx="1">
          <a:scrgbClr r="0" g="0" b="0"/>
        </a:fillRef>
        <a:effectRef idx="0">
          <a:scrgbClr r="0" g="0" b="0"/>
        </a:effectRef>
        <a:fontRef idx="minor"/>
      </dsp:style>
    </dsp:sp>
    <dsp:sp modelId="{2BF6B9CC-E5CE-4322-A869-E12EF307EA88}">
      <dsp:nvSpPr>
        <dsp:cNvPr id="0" name=""/>
        <dsp:cNvSpPr/>
      </dsp:nvSpPr>
      <dsp:spPr>
        <a:xfrm rot="5400000">
          <a:off x="5510579" y="4325260"/>
          <a:ext cx="1451905" cy="1108652"/>
        </a:xfrm>
        <a:prstGeom prst="line">
          <a:avLst/>
        </a:prstGeom>
        <a:solidFill>
          <a:schemeClr val="accent4">
            <a:hueOff val="0"/>
            <a:satOff val="0"/>
            <a:lumOff val="0"/>
            <a:alphaOff val="0"/>
          </a:schemeClr>
        </a:solidFill>
        <a:ln w="12700" cap="flat" cmpd="sng" algn="ctr">
          <a:solidFill>
            <a:schemeClr val="bg2">
              <a:lumMod val="2500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s-CO" dirty="0"/>
          </a:p>
        </p:txBody>
      </p:sp>
      <p:sp>
        <p:nvSpPr>
          <p:cNvPr id="3" name="Marcador de fecha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062D5761-EDFC-4C00-A1F7-75FB557207E8}" type="datetimeFigureOut">
              <a:rPr lang="es-CO" smtClean="0"/>
              <a:t>26/06/2020</a:t>
            </a:fld>
            <a:endParaRPr lang="es-CO" dirty="0"/>
          </a:p>
        </p:txBody>
      </p:sp>
      <p:sp>
        <p:nvSpPr>
          <p:cNvPr id="4" name="Marcador de imagen de diapositiva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s-CO" dirty="0"/>
          </a:p>
        </p:txBody>
      </p:sp>
      <p:sp>
        <p:nvSpPr>
          <p:cNvPr id="5" name="Marcador de notas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s-CO" dirty="0"/>
          </a:p>
        </p:txBody>
      </p:sp>
      <p:sp>
        <p:nvSpPr>
          <p:cNvPr id="7" name="Marcador de número de diapositiva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513E57D0-3F02-442C-977A-6579F0443B74}" type="slidenum">
              <a:rPr lang="es-CO" smtClean="0"/>
              <a:t>‹Nº›</a:t>
            </a:fld>
            <a:endParaRPr lang="es-CO" dirty="0"/>
          </a:p>
        </p:txBody>
      </p:sp>
    </p:spTree>
    <p:extLst>
      <p:ext uri="{BB962C8B-B14F-4D97-AF65-F5344CB8AC3E}">
        <p14:creationId xmlns:p14="http://schemas.microsoft.com/office/powerpoint/2010/main" val="3716312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513E57D0-3F02-442C-977A-6579F0443B74}" type="slidenum">
              <a:rPr lang="es-CO" smtClean="0"/>
              <a:t>2</a:t>
            </a:fld>
            <a:endParaRPr lang="es-CO" dirty="0"/>
          </a:p>
        </p:txBody>
      </p:sp>
    </p:spTree>
    <p:extLst>
      <p:ext uri="{BB962C8B-B14F-4D97-AF65-F5344CB8AC3E}">
        <p14:creationId xmlns:p14="http://schemas.microsoft.com/office/powerpoint/2010/main" val="1019781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513E57D0-3F02-442C-977A-6579F0443B74}" type="slidenum">
              <a:rPr lang="es-CO" smtClean="0"/>
              <a:t>8</a:t>
            </a:fld>
            <a:endParaRPr lang="es-CO" dirty="0"/>
          </a:p>
        </p:txBody>
      </p:sp>
    </p:spTree>
    <p:extLst>
      <p:ext uri="{BB962C8B-B14F-4D97-AF65-F5344CB8AC3E}">
        <p14:creationId xmlns:p14="http://schemas.microsoft.com/office/powerpoint/2010/main" val="1890136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IF= veces que sube/ veces que baja</a:t>
            </a:r>
          </a:p>
          <a:p>
            <a:r>
              <a:rPr lang="es-CO" dirty="0"/>
              <a:t>Si está debajo</a:t>
            </a:r>
            <a:r>
              <a:rPr lang="es-CO" baseline="0" dirty="0"/>
              <a:t> de 0.5 significa  que ha aumentado la utilización de la fa con respecto a los últimos 3 meses, la tendencia es a crecer el saldo.</a:t>
            </a:r>
          </a:p>
          <a:p>
            <a:r>
              <a:rPr lang="es-CO" baseline="0" dirty="0"/>
              <a:t>Si está por encima de 0.5 mejora porque el cliente está mejor hoy con respecto a los últimos 3 meses., la tendencia es disminuir el saldo (ha ido pagando)</a:t>
            </a:r>
            <a:endParaRPr lang="es-CO" dirty="0"/>
          </a:p>
        </p:txBody>
      </p:sp>
      <p:sp>
        <p:nvSpPr>
          <p:cNvPr id="4" name="Marcador de número de diapositiva 3"/>
          <p:cNvSpPr>
            <a:spLocks noGrp="1"/>
          </p:cNvSpPr>
          <p:nvPr>
            <p:ph type="sldNum" sz="quarter" idx="10"/>
          </p:nvPr>
        </p:nvSpPr>
        <p:spPr/>
        <p:txBody>
          <a:bodyPr/>
          <a:lstStyle/>
          <a:p>
            <a:fld id="{05A9D2B2-5CB2-466C-940F-E1B91EC99C64}" type="slidenum">
              <a:rPr lang="es-CO" smtClean="0"/>
              <a:t>11</a:t>
            </a:fld>
            <a:endParaRPr lang="es-CO" dirty="0"/>
          </a:p>
        </p:txBody>
      </p:sp>
    </p:spTree>
    <p:extLst>
      <p:ext uri="{BB962C8B-B14F-4D97-AF65-F5344CB8AC3E}">
        <p14:creationId xmlns:p14="http://schemas.microsoft.com/office/powerpoint/2010/main" val="3558207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smtClean="0"/>
              <a:t>IF= veces que sube/ veces que baja</a:t>
            </a:r>
          </a:p>
          <a:p>
            <a:r>
              <a:rPr lang="es-CO" dirty="0" smtClean="0"/>
              <a:t>Si está debajo</a:t>
            </a:r>
            <a:r>
              <a:rPr lang="es-CO" baseline="0" dirty="0" smtClean="0"/>
              <a:t> de 0.5 significa  que ha aumentado la utilización de la fa con respecto a los últimos 3 meses, la tendencia es a crecer el saldo.</a:t>
            </a:r>
          </a:p>
          <a:p>
            <a:r>
              <a:rPr lang="es-CO" baseline="0" dirty="0" smtClean="0"/>
              <a:t>Si está por encima de 0.5 mejora porque el cliente está mejor hoy con respecto a los últimos 3 meses., la tendencia es disminuir el saldo (ha ido pagando)</a:t>
            </a:r>
            <a:endParaRPr lang="es-CO" dirty="0" smtClean="0"/>
          </a:p>
        </p:txBody>
      </p:sp>
      <p:sp>
        <p:nvSpPr>
          <p:cNvPr id="4" name="Marcador de número de diapositiva 3"/>
          <p:cNvSpPr>
            <a:spLocks noGrp="1"/>
          </p:cNvSpPr>
          <p:nvPr>
            <p:ph type="sldNum" sz="quarter" idx="10"/>
          </p:nvPr>
        </p:nvSpPr>
        <p:spPr/>
        <p:txBody>
          <a:bodyPr/>
          <a:lstStyle/>
          <a:p>
            <a:fld id="{05A9D2B2-5CB2-466C-940F-E1B91EC99C64}" type="slidenum">
              <a:rPr lang="es-CO" smtClean="0"/>
              <a:t>12</a:t>
            </a:fld>
            <a:endParaRPr lang="es-CO" dirty="0"/>
          </a:p>
        </p:txBody>
      </p:sp>
    </p:spTree>
    <p:extLst>
      <p:ext uri="{BB962C8B-B14F-4D97-AF65-F5344CB8AC3E}">
        <p14:creationId xmlns:p14="http://schemas.microsoft.com/office/powerpoint/2010/main" val="352772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2286000" y="1683545"/>
            <a:ext cx="13716000" cy="3581400"/>
          </a:xfrm>
        </p:spPr>
        <p:txBody>
          <a:bodyPr anchor="b"/>
          <a:lstStyle>
            <a:lvl1pPr algn="ctr">
              <a:defRPr sz="9000"/>
            </a:lvl1pPr>
          </a:lstStyle>
          <a:p>
            <a:r>
              <a:rPr lang="es-ES"/>
              <a:t>Haga clic para modificar el estilo de título del patrón</a:t>
            </a:r>
            <a:endParaRPr lang="es-CO"/>
          </a:p>
        </p:txBody>
      </p:sp>
      <p:sp>
        <p:nvSpPr>
          <p:cNvPr id="3" name="Subtítulo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1D8BD707-D9CF-40AE-B4C6-C98DA3205C09}" type="datetimeFigureOut">
              <a:rPr lang="en-US" smtClean="0"/>
              <a:t>6/26/2020</a:t>
            </a:fld>
            <a:endParaRPr lang="en-US" dirty="0"/>
          </a:p>
        </p:txBody>
      </p:sp>
      <p:sp>
        <p:nvSpPr>
          <p:cNvPr id="5" name="Marcador de pie de página 4"/>
          <p:cNvSpPr>
            <a:spLocks noGrp="1"/>
          </p:cNvSpPr>
          <p:nvPr>
            <p:ph type="ftr" sz="quarter" idx="11"/>
          </p:nvPr>
        </p:nvSpPr>
        <p:spPr/>
        <p:txBody>
          <a:bodyPr/>
          <a:lstStyle/>
          <a:p>
            <a:endParaRPr lang="es-CO" dirty="0"/>
          </a:p>
        </p:txBody>
      </p:sp>
      <p:sp>
        <p:nvSpPr>
          <p:cNvPr id="6" name="Marcador de número de diapositiva 5"/>
          <p:cNvSpPr>
            <a:spLocks noGrp="1"/>
          </p:cNvSpPr>
          <p:nvPr>
            <p:ph type="sldNum" sz="quarter" idx="12"/>
          </p:nvPr>
        </p:nvSpPr>
        <p:spPr/>
        <p:txBody>
          <a:bodyPr/>
          <a:lstStyle/>
          <a:p>
            <a:fld id="{B6F15528-21DE-4FAA-801E-634DDDAF4B2B}" type="slidenum">
              <a:rPr lang="es-CO" smtClean="0"/>
              <a:t>‹Nº›</a:t>
            </a:fld>
            <a:endParaRPr lang="es-CO" dirty="0"/>
          </a:p>
        </p:txBody>
      </p:sp>
    </p:spTree>
    <p:extLst>
      <p:ext uri="{BB962C8B-B14F-4D97-AF65-F5344CB8AC3E}">
        <p14:creationId xmlns:p14="http://schemas.microsoft.com/office/powerpoint/2010/main" val="228280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1D8BD707-D9CF-40AE-B4C6-C98DA3205C09}" type="datetimeFigureOut">
              <a:rPr lang="en-US" smtClean="0"/>
              <a:t>6/26/2020</a:t>
            </a:fld>
            <a:endParaRPr lang="en-US" dirty="0"/>
          </a:p>
        </p:txBody>
      </p:sp>
      <p:sp>
        <p:nvSpPr>
          <p:cNvPr id="5" name="Marcador de pie de página 4"/>
          <p:cNvSpPr>
            <a:spLocks noGrp="1"/>
          </p:cNvSpPr>
          <p:nvPr>
            <p:ph type="ftr" sz="quarter" idx="11"/>
          </p:nvPr>
        </p:nvSpPr>
        <p:spPr/>
        <p:txBody>
          <a:bodyPr/>
          <a:lstStyle/>
          <a:p>
            <a:endParaRPr lang="es-CO" dirty="0"/>
          </a:p>
        </p:txBody>
      </p:sp>
      <p:sp>
        <p:nvSpPr>
          <p:cNvPr id="6" name="Marcador de número de diapositiva 5"/>
          <p:cNvSpPr>
            <a:spLocks noGrp="1"/>
          </p:cNvSpPr>
          <p:nvPr>
            <p:ph type="sldNum" sz="quarter" idx="12"/>
          </p:nvPr>
        </p:nvSpPr>
        <p:spPr/>
        <p:txBody>
          <a:bodyPr/>
          <a:lstStyle/>
          <a:p>
            <a:fld id="{B6F15528-21DE-4FAA-801E-634DDDAF4B2B}" type="slidenum">
              <a:rPr lang="es-CO" smtClean="0"/>
              <a:t>‹Nº›</a:t>
            </a:fld>
            <a:endParaRPr lang="es-CO" dirty="0"/>
          </a:p>
        </p:txBody>
      </p:sp>
    </p:spTree>
    <p:extLst>
      <p:ext uri="{BB962C8B-B14F-4D97-AF65-F5344CB8AC3E}">
        <p14:creationId xmlns:p14="http://schemas.microsoft.com/office/powerpoint/2010/main" val="298743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13087350" y="547688"/>
            <a:ext cx="3943350" cy="8717757"/>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1257300" y="547688"/>
            <a:ext cx="11601450" cy="8717757"/>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1D8BD707-D9CF-40AE-B4C6-C98DA3205C09}" type="datetimeFigureOut">
              <a:rPr lang="en-US" smtClean="0"/>
              <a:t>6/26/2020</a:t>
            </a:fld>
            <a:endParaRPr lang="en-US" dirty="0"/>
          </a:p>
        </p:txBody>
      </p:sp>
      <p:sp>
        <p:nvSpPr>
          <p:cNvPr id="5" name="Marcador de pie de página 4"/>
          <p:cNvSpPr>
            <a:spLocks noGrp="1"/>
          </p:cNvSpPr>
          <p:nvPr>
            <p:ph type="ftr" sz="quarter" idx="11"/>
          </p:nvPr>
        </p:nvSpPr>
        <p:spPr/>
        <p:txBody>
          <a:bodyPr/>
          <a:lstStyle/>
          <a:p>
            <a:endParaRPr lang="es-CO" dirty="0"/>
          </a:p>
        </p:txBody>
      </p:sp>
      <p:sp>
        <p:nvSpPr>
          <p:cNvPr id="6" name="Marcador de número de diapositiva 5"/>
          <p:cNvSpPr>
            <a:spLocks noGrp="1"/>
          </p:cNvSpPr>
          <p:nvPr>
            <p:ph type="sldNum" sz="quarter" idx="12"/>
          </p:nvPr>
        </p:nvSpPr>
        <p:spPr/>
        <p:txBody>
          <a:bodyPr/>
          <a:lstStyle/>
          <a:p>
            <a:fld id="{B6F15528-21DE-4FAA-801E-634DDDAF4B2B}" type="slidenum">
              <a:rPr lang="es-CO" smtClean="0"/>
              <a:t>‹Nº›</a:t>
            </a:fld>
            <a:endParaRPr lang="es-CO" dirty="0"/>
          </a:p>
        </p:txBody>
      </p:sp>
    </p:spTree>
    <p:extLst>
      <p:ext uri="{BB962C8B-B14F-4D97-AF65-F5344CB8AC3E}">
        <p14:creationId xmlns:p14="http://schemas.microsoft.com/office/powerpoint/2010/main" val="11372413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6/26/2020</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222922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6/26/2020</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13831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1D8BD707-D9CF-40AE-B4C6-C98DA3205C09}" type="datetimeFigureOut">
              <a:rPr lang="en-US" smtClean="0"/>
              <a:t>6/26/2020</a:t>
            </a:fld>
            <a:endParaRPr lang="en-US" dirty="0"/>
          </a:p>
        </p:txBody>
      </p:sp>
      <p:sp>
        <p:nvSpPr>
          <p:cNvPr id="5" name="Marcador de pie de página 4"/>
          <p:cNvSpPr>
            <a:spLocks noGrp="1"/>
          </p:cNvSpPr>
          <p:nvPr>
            <p:ph type="ftr" sz="quarter" idx="11"/>
          </p:nvPr>
        </p:nvSpPr>
        <p:spPr/>
        <p:txBody>
          <a:bodyPr/>
          <a:lstStyle/>
          <a:p>
            <a:endParaRPr lang="es-CO" dirty="0"/>
          </a:p>
        </p:txBody>
      </p:sp>
      <p:sp>
        <p:nvSpPr>
          <p:cNvPr id="6" name="Marcador de número de diapositiva 5"/>
          <p:cNvSpPr>
            <a:spLocks noGrp="1"/>
          </p:cNvSpPr>
          <p:nvPr>
            <p:ph type="sldNum" sz="quarter" idx="12"/>
          </p:nvPr>
        </p:nvSpPr>
        <p:spPr/>
        <p:txBody>
          <a:bodyPr/>
          <a:lstStyle/>
          <a:p>
            <a:fld id="{B6F15528-21DE-4FAA-801E-634DDDAF4B2B}" type="slidenum">
              <a:rPr lang="es-CO" smtClean="0"/>
              <a:t>‹Nº›</a:t>
            </a:fld>
            <a:endParaRPr lang="es-CO" dirty="0"/>
          </a:p>
        </p:txBody>
      </p:sp>
    </p:spTree>
    <p:extLst>
      <p:ext uri="{BB962C8B-B14F-4D97-AF65-F5344CB8AC3E}">
        <p14:creationId xmlns:p14="http://schemas.microsoft.com/office/powerpoint/2010/main" val="1039723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1247775" y="2564608"/>
            <a:ext cx="15773400" cy="4279106"/>
          </a:xfrm>
        </p:spPr>
        <p:txBody>
          <a:bodyPr anchor="b"/>
          <a:lstStyle>
            <a:lvl1pPr>
              <a:defRPr sz="9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1D8BD707-D9CF-40AE-B4C6-C98DA3205C09}" type="datetimeFigureOut">
              <a:rPr lang="en-US" smtClean="0"/>
              <a:t>6/26/2020</a:t>
            </a:fld>
            <a:endParaRPr lang="en-US" dirty="0"/>
          </a:p>
        </p:txBody>
      </p:sp>
      <p:sp>
        <p:nvSpPr>
          <p:cNvPr id="5" name="Marcador de pie de página 4"/>
          <p:cNvSpPr>
            <a:spLocks noGrp="1"/>
          </p:cNvSpPr>
          <p:nvPr>
            <p:ph type="ftr" sz="quarter" idx="11"/>
          </p:nvPr>
        </p:nvSpPr>
        <p:spPr/>
        <p:txBody>
          <a:bodyPr/>
          <a:lstStyle/>
          <a:p>
            <a:endParaRPr lang="es-CO" dirty="0"/>
          </a:p>
        </p:txBody>
      </p:sp>
      <p:sp>
        <p:nvSpPr>
          <p:cNvPr id="6" name="Marcador de número de diapositiva 5"/>
          <p:cNvSpPr>
            <a:spLocks noGrp="1"/>
          </p:cNvSpPr>
          <p:nvPr>
            <p:ph type="sldNum" sz="quarter" idx="12"/>
          </p:nvPr>
        </p:nvSpPr>
        <p:spPr/>
        <p:txBody>
          <a:bodyPr/>
          <a:lstStyle/>
          <a:p>
            <a:fld id="{B6F15528-21DE-4FAA-801E-634DDDAF4B2B}" type="slidenum">
              <a:rPr lang="es-CO" smtClean="0"/>
              <a:t>‹Nº›</a:t>
            </a:fld>
            <a:endParaRPr lang="es-CO" dirty="0"/>
          </a:p>
        </p:txBody>
      </p:sp>
    </p:spTree>
    <p:extLst>
      <p:ext uri="{BB962C8B-B14F-4D97-AF65-F5344CB8AC3E}">
        <p14:creationId xmlns:p14="http://schemas.microsoft.com/office/powerpoint/2010/main" val="3627379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1257300" y="2738438"/>
            <a:ext cx="7772400" cy="652700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9258300" y="2738438"/>
            <a:ext cx="7772400" cy="652700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1D8BD707-D9CF-40AE-B4C6-C98DA3205C09}" type="datetimeFigureOut">
              <a:rPr lang="en-US" smtClean="0"/>
              <a:t>6/26/2020</a:t>
            </a:fld>
            <a:endParaRPr lang="en-US" dirty="0"/>
          </a:p>
        </p:txBody>
      </p:sp>
      <p:sp>
        <p:nvSpPr>
          <p:cNvPr id="6" name="Marcador de pie de página 5"/>
          <p:cNvSpPr>
            <a:spLocks noGrp="1"/>
          </p:cNvSpPr>
          <p:nvPr>
            <p:ph type="ftr" sz="quarter" idx="11"/>
          </p:nvPr>
        </p:nvSpPr>
        <p:spPr/>
        <p:txBody>
          <a:bodyPr/>
          <a:lstStyle/>
          <a:p>
            <a:endParaRPr lang="es-CO" dirty="0"/>
          </a:p>
        </p:txBody>
      </p:sp>
      <p:sp>
        <p:nvSpPr>
          <p:cNvPr id="7" name="Marcador de número de diapositiva 6"/>
          <p:cNvSpPr>
            <a:spLocks noGrp="1"/>
          </p:cNvSpPr>
          <p:nvPr>
            <p:ph type="sldNum" sz="quarter" idx="12"/>
          </p:nvPr>
        </p:nvSpPr>
        <p:spPr/>
        <p:txBody>
          <a:bodyPr/>
          <a:lstStyle/>
          <a:p>
            <a:fld id="{B6F15528-21DE-4FAA-801E-634DDDAF4B2B}" type="slidenum">
              <a:rPr lang="es-CO" smtClean="0"/>
              <a:t>‹Nº›</a:t>
            </a:fld>
            <a:endParaRPr lang="es-CO" dirty="0"/>
          </a:p>
        </p:txBody>
      </p:sp>
    </p:spTree>
    <p:extLst>
      <p:ext uri="{BB962C8B-B14F-4D97-AF65-F5344CB8AC3E}">
        <p14:creationId xmlns:p14="http://schemas.microsoft.com/office/powerpoint/2010/main" val="1457336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259682" y="547688"/>
            <a:ext cx="15773400" cy="1988345"/>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s-ES"/>
              <a:t>Editar el estilo de texto del patrón</a:t>
            </a:r>
          </a:p>
        </p:txBody>
      </p:sp>
      <p:sp>
        <p:nvSpPr>
          <p:cNvPr id="4" name="Marcador de contenido 3"/>
          <p:cNvSpPr>
            <a:spLocks noGrp="1"/>
          </p:cNvSpPr>
          <p:nvPr>
            <p:ph sz="half" idx="2"/>
          </p:nvPr>
        </p:nvSpPr>
        <p:spPr>
          <a:xfrm>
            <a:off x="1259683" y="3757613"/>
            <a:ext cx="7736681" cy="5526882"/>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s-ES"/>
              <a:t>Editar el estilo de texto del patrón</a:t>
            </a:r>
          </a:p>
        </p:txBody>
      </p:sp>
      <p:sp>
        <p:nvSpPr>
          <p:cNvPr id="6" name="Marcador de contenido 5"/>
          <p:cNvSpPr>
            <a:spLocks noGrp="1"/>
          </p:cNvSpPr>
          <p:nvPr>
            <p:ph sz="quarter" idx="4"/>
          </p:nvPr>
        </p:nvSpPr>
        <p:spPr>
          <a:xfrm>
            <a:off x="9258300" y="3757613"/>
            <a:ext cx="7774782" cy="5526882"/>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1D8BD707-D9CF-40AE-B4C6-C98DA3205C09}" type="datetimeFigureOut">
              <a:rPr lang="en-US" smtClean="0"/>
              <a:t>6/26/2020</a:t>
            </a:fld>
            <a:endParaRPr lang="en-US" dirty="0"/>
          </a:p>
        </p:txBody>
      </p:sp>
      <p:sp>
        <p:nvSpPr>
          <p:cNvPr id="8" name="Marcador de pie de página 7"/>
          <p:cNvSpPr>
            <a:spLocks noGrp="1"/>
          </p:cNvSpPr>
          <p:nvPr>
            <p:ph type="ftr" sz="quarter" idx="11"/>
          </p:nvPr>
        </p:nvSpPr>
        <p:spPr/>
        <p:txBody>
          <a:bodyPr/>
          <a:lstStyle/>
          <a:p>
            <a:endParaRPr lang="es-CO" dirty="0"/>
          </a:p>
        </p:txBody>
      </p:sp>
      <p:sp>
        <p:nvSpPr>
          <p:cNvPr id="9" name="Marcador de número de diapositiva 8"/>
          <p:cNvSpPr>
            <a:spLocks noGrp="1"/>
          </p:cNvSpPr>
          <p:nvPr>
            <p:ph type="sldNum" sz="quarter" idx="12"/>
          </p:nvPr>
        </p:nvSpPr>
        <p:spPr/>
        <p:txBody>
          <a:bodyPr/>
          <a:lstStyle/>
          <a:p>
            <a:fld id="{B6F15528-21DE-4FAA-801E-634DDDAF4B2B}" type="slidenum">
              <a:rPr lang="es-CO" smtClean="0"/>
              <a:t>‹Nº›</a:t>
            </a:fld>
            <a:endParaRPr lang="es-CO" dirty="0"/>
          </a:p>
        </p:txBody>
      </p:sp>
    </p:spTree>
    <p:extLst>
      <p:ext uri="{BB962C8B-B14F-4D97-AF65-F5344CB8AC3E}">
        <p14:creationId xmlns:p14="http://schemas.microsoft.com/office/powerpoint/2010/main" val="1672889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D8BD707-D9CF-40AE-B4C6-C98DA3205C09}" type="datetimeFigureOut">
              <a:rPr lang="en-US" smtClean="0"/>
              <a:t>6/26/2020</a:t>
            </a:fld>
            <a:endParaRPr lang="en-US" dirty="0"/>
          </a:p>
        </p:txBody>
      </p:sp>
      <p:sp>
        <p:nvSpPr>
          <p:cNvPr id="4" name="Marcador de pie de página 3"/>
          <p:cNvSpPr>
            <a:spLocks noGrp="1"/>
          </p:cNvSpPr>
          <p:nvPr>
            <p:ph type="ftr" sz="quarter" idx="11"/>
          </p:nvPr>
        </p:nvSpPr>
        <p:spPr/>
        <p:txBody>
          <a:bodyPr/>
          <a:lstStyle/>
          <a:p>
            <a:endParaRPr lang="es-CO" dirty="0"/>
          </a:p>
        </p:txBody>
      </p:sp>
      <p:sp>
        <p:nvSpPr>
          <p:cNvPr id="5" name="Marcador de número de diapositiva 4"/>
          <p:cNvSpPr>
            <a:spLocks noGrp="1"/>
          </p:cNvSpPr>
          <p:nvPr>
            <p:ph type="sldNum" sz="quarter" idx="12"/>
          </p:nvPr>
        </p:nvSpPr>
        <p:spPr/>
        <p:txBody>
          <a:bodyPr/>
          <a:lstStyle/>
          <a:p>
            <a:fld id="{B6F15528-21DE-4FAA-801E-634DDDAF4B2B}" type="slidenum">
              <a:rPr lang="es-CO" smtClean="0"/>
              <a:t>‹Nº›</a:t>
            </a:fld>
            <a:endParaRPr lang="es-CO" dirty="0"/>
          </a:p>
        </p:txBody>
      </p:sp>
    </p:spTree>
    <p:extLst>
      <p:ext uri="{BB962C8B-B14F-4D97-AF65-F5344CB8AC3E}">
        <p14:creationId xmlns:p14="http://schemas.microsoft.com/office/powerpoint/2010/main" val="212297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1D8BD707-D9CF-40AE-B4C6-C98DA3205C09}" type="datetimeFigureOut">
              <a:rPr lang="en-US" smtClean="0"/>
              <a:t>6/26/2020</a:t>
            </a:fld>
            <a:endParaRPr lang="en-US" dirty="0"/>
          </a:p>
        </p:txBody>
      </p:sp>
      <p:sp>
        <p:nvSpPr>
          <p:cNvPr id="3" name="Marcador de pie de página 2"/>
          <p:cNvSpPr>
            <a:spLocks noGrp="1"/>
          </p:cNvSpPr>
          <p:nvPr>
            <p:ph type="ftr" sz="quarter" idx="11"/>
          </p:nvPr>
        </p:nvSpPr>
        <p:spPr/>
        <p:txBody>
          <a:bodyPr/>
          <a:lstStyle/>
          <a:p>
            <a:endParaRPr lang="es-CO" dirty="0"/>
          </a:p>
        </p:txBody>
      </p:sp>
      <p:sp>
        <p:nvSpPr>
          <p:cNvPr id="4" name="Marcador de número de diapositiva 3"/>
          <p:cNvSpPr>
            <a:spLocks noGrp="1"/>
          </p:cNvSpPr>
          <p:nvPr>
            <p:ph type="sldNum" sz="quarter" idx="12"/>
          </p:nvPr>
        </p:nvSpPr>
        <p:spPr/>
        <p:txBody>
          <a:bodyPr/>
          <a:lstStyle/>
          <a:p>
            <a:fld id="{B6F15528-21DE-4FAA-801E-634DDDAF4B2B}" type="slidenum">
              <a:rPr lang="es-CO" smtClean="0"/>
              <a:t>‹Nº›</a:t>
            </a:fld>
            <a:endParaRPr lang="es-CO" dirty="0"/>
          </a:p>
        </p:txBody>
      </p:sp>
    </p:spTree>
    <p:extLst>
      <p:ext uri="{BB962C8B-B14F-4D97-AF65-F5344CB8AC3E}">
        <p14:creationId xmlns:p14="http://schemas.microsoft.com/office/powerpoint/2010/main" val="1635114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259683" y="685800"/>
            <a:ext cx="5898356" cy="2400300"/>
          </a:xfrm>
        </p:spPr>
        <p:txBody>
          <a:bodyPr anchor="b"/>
          <a:lstStyle>
            <a:lvl1pPr>
              <a:defRPr sz="4800"/>
            </a:lvl1pPr>
          </a:lstStyle>
          <a:p>
            <a:r>
              <a:rPr lang="es-ES"/>
              <a:t>Haga clic para modificar el estilo de título del patrón</a:t>
            </a:r>
            <a:endParaRPr lang="es-CO"/>
          </a:p>
        </p:txBody>
      </p:sp>
      <p:sp>
        <p:nvSpPr>
          <p:cNvPr id="3" name="Marcador de contenido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s-ES"/>
              <a:t>Editar el estilo de texto del patrón</a:t>
            </a:r>
          </a:p>
        </p:txBody>
      </p:sp>
      <p:sp>
        <p:nvSpPr>
          <p:cNvPr id="5" name="Marcador de fecha 4"/>
          <p:cNvSpPr>
            <a:spLocks noGrp="1"/>
          </p:cNvSpPr>
          <p:nvPr>
            <p:ph type="dt" sz="half" idx="10"/>
          </p:nvPr>
        </p:nvSpPr>
        <p:spPr/>
        <p:txBody>
          <a:bodyPr/>
          <a:lstStyle/>
          <a:p>
            <a:fld id="{1D8BD707-D9CF-40AE-B4C6-C98DA3205C09}" type="datetimeFigureOut">
              <a:rPr lang="en-US" smtClean="0"/>
              <a:t>6/26/2020</a:t>
            </a:fld>
            <a:endParaRPr lang="en-US" dirty="0"/>
          </a:p>
        </p:txBody>
      </p:sp>
      <p:sp>
        <p:nvSpPr>
          <p:cNvPr id="6" name="Marcador de pie de página 5"/>
          <p:cNvSpPr>
            <a:spLocks noGrp="1"/>
          </p:cNvSpPr>
          <p:nvPr>
            <p:ph type="ftr" sz="quarter" idx="11"/>
          </p:nvPr>
        </p:nvSpPr>
        <p:spPr/>
        <p:txBody>
          <a:bodyPr/>
          <a:lstStyle/>
          <a:p>
            <a:endParaRPr lang="es-CO" dirty="0"/>
          </a:p>
        </p:txBody>
      </p:sp>
      <p:sp>
        <p:nvSpPr>
          <p:cNvPr id="7" name="Marcador de número de diapositiva 6"/>
          <p:cNvSpPr>
            <a:spLocks noGrp="1"/>
          </p:cNvSpPr>
          <p:nvPr>
            <p:ph type="sldNum" sz="quarter" idx="12"/>
          </p:nvPr>
        </p:nvSpPr>
        <p:spPr/>
        <p:txBody>
          <a:bodyPr/>
          <a:lstStyle/>
          <a:p>
            <a:fld id="{B6F15528-21DE-4FAA-801E-634DDDAF4B2B}" type="slidenum">
              <a:rPr lang="es-CO" smtClean="0"/>
              <a:t>‹Nº›</a:t>
            </a:fld>
            <a:endParaRPr lang="es-CO" dirty="0"/>
          </a:p>
        </p:txBody>
      </p:sp>
    </p:spTree>
    <p:extLst>
      <p:ext uri="{BB962C8B-B14F-4D97-AF65-F5344CB8AC3E}">
        <p14:creationId xmlns:p14="http://schemas.microsoft.com/office/powerpoint/2010/main" val="3390350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259683" y="685800"/>
            <a:ext cx="5898356" cy="2400300"/>
          </a:xfrm>
        </p:spPr>
        <p:txBody>
          <a:bodyPr anchor="b"/>
          <a:lstStyle>
            <a:lvl1pPr>
              <a:defRPr sz="48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s-CO" dirty="0"/>
          </a:p>
        </p:txBody>
      </p:sp>
      <p:sp>
        <p:nvSpPr>
          <p:cNvPr id="4" name="Marcador de texto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s-ES"/>
              <a:t>Editar el estilo de texto del patrón</a:t>
            </a:r>
          </a:p>
        </p:txBody>
      </p:sp>
      <p:sp>
        <p:nvSpPr>
          <p:cNvPr id="5" name="Marcador de fecha 4"/>
          <p:cNvSpPr>
            <a:spLocks noGrp="1"/>
          </p:cNvSpPr>
          <p:nvPr>
            <p:ph type="dt" sz="half" idx="10"/>
          </p:nvPr>
        </p:nvSpPr>
        <p:spPr/>
        <p:txBody>
          <a:bodyPr/>
          <a:lstStyle/>
          <a:p>
            <a:fld id="{1D8BD707-D9CF-40AE-B4C6-C98DA3205C09}" type="datetimeFigureOut">
              <a:rPr lang="en-US" smtClean="0"/>
              <a:t>6/26/2020</a:t>
            </a:fld>
            <a:endParaRPr lang="en-US" dirty="0"/>
          </a:p>
        </p:txBody>
      </p:sp>
      <p:sp>
        <p:nvSpPr>
          <p:cNvPr id="6" name="Marcador de pie de página 5"/>
          <p:cNvSpPr>
            <a:spLocks noGrp="1"/>
          </p:cNvSpPr>
          <p:nvPr>
            <p:ph type="ftr" sz="quarter" idx="11"/>
          </p:nvPr>
        </p:nvSpPr>
        <p:spPr/>
        <p:txBody>
          <a:bodyPr/>
          <a:lstStyle/>
          <a:p>
            <a:endParaRPr lang="es-CO" dirty="0"/>
          </a:p>
        </p:txBody>
      </p:sp>
      <p:sp>
        <p:nvSpPr>
          <p:cNvPr id="7" name="Marcador de número de diapositiva 6"/>
          <p:cNvSpPr>
            <a:spLocks noGrp="1"/>
          </p:cNvSpPr>
          <p:nvPr>
            <p:ph type="sldNum" sz="quarter" idx="12"/>
          </p:nvPr>
        </p:nvSpPr>
        <p:spPr/>
        <p:txBody>
          <a:bodyPr/>
          <a:lstStyle/>
          <a:p>
            <a:fld id="{B6F15528-21DE-4FAA-801E-634DDDAF4B2B}" type="slidenum">
              <a:rPr lang="es-CO" smtClean="0"/>
              <a:t>‹Nº›</a:t>
            </a:fld>
            <a:endParaRPr lang="es-CO" dirty="0"/>
          </a:p>
        </p:txBody>
      </p:sp>
    </p:spTree>
    <p:extLst>
      <p:ext uri="{BB962C8B-B14F-4D97-AF65-F5344CB8AC3E}">
        <p14:creationId xmlns:p14="http://schemas.microsoft.com/office/powerpoint/2010/main" val="3088406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t>6/26/2020</a:t>
            </a:fld>
            <a:endParaRPr lang="en-US" dirty="0"/>
          </a:p>
        </p:txBody>
      </p:sp>
      <p:sp>
        <p:nvSpPr>
          <p:cNvPr id="5" name="Marcador de pie de página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s-CO" dirty="0"/>
          </a:p>
        </p:txBody>
      </p:sp>
      <p:sp>
        <p:nvSpPr>
          <p:cNvPr id="6" name="Marcador de número de diapositiva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s-CO" smtClean="0"/>
              <a:t>‹Nº›</a:t>
            </a:fld>
            <a:endParaRPr lang="es-CO" dirty="0"/>
          </a:p>
        </p:txBody>
      </p:sp>
    </p:spTree>
    <p:extLst>
      <p:ext uri="{BB962C8B-B14F-4D97-AF65-F5344CB8AC3E}">
        <p14:creationId xmlns:p14="http://schemas.microsoft.com/office/powerpoint/2010/main" val="39529685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s-CO"/>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29.jpg"/></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diagramLayout" Target="../diagrams/layout1.xml"/><Relationship Id="rId7" Type="http://schemas.openxmlformats.org/officeDocument/2006/relationships/image" Target="../media/image15.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4.png"/><Relationship Id="rId4" Type="http://schemas.openxmlformats.org/officeDocument/2006/relationships/diagramQuickStyle" Target="../diagrams/quickStyle1.xml"/><Relationship Id="rId9"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prstGeom prst="rect">
            <a:avLst/>
          </a:prstGeom>
          <a:blipFill>
            <a:blip r:embed="rId2" cstate="print">
              <a:duotone>
                <a:schemeClr val="accent3">
                  <a:shade val="45000"/>
                  <a:satMod val="135000"/>
                </a:schemeClr>
                <a:prstClr val="white"/>
              </a:duotone>
            </a:blip>
            <a:stretch>
              <a:fillRect/>
            </a:stretch>
          </a:blipFill>
        </p:spPr>
        <p:txBody>
          <a:bodyPr wrap="square" lIns="0" tIns="0" rIns="0" bIns="0" rtlCol="0"/>
          <a:lstStyle/>
          <a:p>
            <a:endParaRPr lang="es-CO" dirty="0"/>
          </a:p>
        </p:txBody>
      </p:sp>
      <p:sp>
        <p:nvSpPr>
          <p:cNvPr id="3" name="object 3"/>
          <p:cNvSpPr txBox="1"/>
          <p:nvPr/>
        </p:nvSpPr>
        <p:spPr>
          <a:xfrm>
            <a:off x="725890" y="571500"/>
            <a:ext cx="16836219" cy="3838615"/>
          </a:xfrm>
          <a:prstGeom prst="rect">
            <a:avLst/>
          </a:prstGeom>
        </p:spPr>
        <p:txBody>
          <a:bodyPr vert="horz" wrap="square" lIns="0" tIns="334010" rIns="0" bIns="0" rtlCol="0">
            <a:spAutoFit/>
          </a:bodyPr>
          <a:lstStyle/>
          <a:p>
            <a:pPr marL="12700" marR="5080">
              <a:lnSpc>
                <a:spcPct val="78900"/>
              </a:lnSpc>
              <a:spcBef>
                <a:spcPts val="2630"/>
              </a:spcBef>
              <a:tabLst>
                <a:tab pos="5434330" algn="l"/>
                <a:tab pos="6318250" algn="l"/>
                <a:tab pos="7467600" algn="l"/>
                <a:tab pos="11534140" algn="l"/>
                <a:tab pos="12211685" algn="l"/>
              </a:tabLst>
            </a:pPr>
            <a:r>
              <a:rPr lang="es-CO" sz="9600" spc="-880" dirty="0" smtClean="0">
                <a:solidFill>
                  <a:srgbClr val="FAF1EF"/>
                </a:solidFill>
                <a:latin typeface="Arial"/>
                <a:cs typeface="Arial"/>
              </a:rPr>
              <a:t>Evaluación </a:t>
            </a:r>
            <a:r>
              <a:rPr lang="es-CO" sz="9600" spc="-880" dirty="0">
                <a:solidFill>
                  <a:srgbClr val="FAF1EF"/>
                </a:solidFill>
                <a:latin typeface="Arial"/>
                <a:cs typeface="Arial"/>
              </a:rPr>
              <a:t>de modelos </a:t>
            </a:r>
            <a:r>
              <a:rPr lang="es-CO" sz="9600" spc="-880" dirty="0" smtClean="0">
                <a:solidFill>
                  <a:srgbClr val="FAF1EF"/>
                </a:solidFill>
                <a:latin typeface="Arial"/>
                <a:cs typeface="Arial"/>
              </a:rPr>
              <a:t>estadísticos </a:t>
            </a:r>
            <a:r>
              <a:rPr lang="es-CO" sz="9600" spc="-880" dirty="0">
                <a:solidFill>
                  <a:srgbClr val="FAF1EF"/>
                </a:solidFill>
                <a:latin typeface="Arial"/>
                <a:cs typeface="Arial"/>
              </a:rPr>
              <a:t>para </a:t>
            </a:r>
            <a:r>
              <a:rPr lang="es-CO" sz="9600" spc="-880" dirty="0" smtClean="0">
                <a:solidFill>
                  <a:srgbClr val="FAF1EF"/>
                </a:solidFill>
                <a:latin typeface="Arial"/>
                <a:cs typeface="Arial"/>
              </a:rPr>
              <a:t>determinar si un paciente toma o no un medicamento</a:t>
            </a:r>
            <a:endParaRPr sz="9600" spc="-880" dirty="0">
              <a:solidFill>
                <a:srgbClr val="FAF1EF"/>
              </a:solidFill>
              <a:latin typeface="Arial"/>
              <a:cs typeface="Arial"/>
            </a:endParaRPr>
          </a:p>
        </p:txBody>
      </p:sp>
      <p:sp>
        <p:nvSpPr>
          <p:cNvPr id="4" name="object 4"/>
          <p:cNvSpPr/>
          <p:nvPr/>
        </p:nvSpPr>
        <p:spPr>
          <a:xfrm>
            <a:off x="13842065" y="7318674"/>
            <a:ext cx="4445934" cy="2968322"/>
          </a:xfrm>
          <a:prstGeom prst="rect">
            <a:avLst/>
          </a:prstGeom>
          <a:blipFill>
            <a:blip r:embed="rId3" cstate="print"/>
            <a:stretch>
              <a:fillRect/>
            </a:stretch>
          </a:blipFill>
        </p:spPr>
        <p:txBody>
          <a:bodyPr wrap="square" lIns="0" tIns="0" rIns="0" bIns="0" rtlCol="0"/>
          <a:lstStyle/>
          <a:p>
            <a:endParaRPr dirty="0"/>
          </a:p>
        </p:txBody>
      </p:sp>
      <p:sp>
        <p:nvSpPr>
          <p:cNvPr id="5" name="object 5"/>
          <p:cNvSpPr txBox="1"/>
          <p:nvPr/>
        </p:nvSpPr>
        <p:spPr>
          <a:xfrm>
            <a:off x="1477370" y="5562342"/>
            <a:ext cx="3932830" cy="513080"/>
          </a:xfrm>
          <a:prstGeom prst="rect">
            <a:avLst/>
          </a:prstGeom>
        </p:spPr>
        <p:txBody>
          <a:bodyPr vert="horz" wrap="square" lIns="0" tIns="12700" rIns="0" bIns="0" rtlCol="0">
            <a:spAutoFit/>
          </a:bodyPr>
          <a:lstStyle/>
          <a:p>
            <a:pPr marL="12700">
              <a:lnSpc>
                <a:spcPct val="100000"/>
              </a:lnSpc>
              <a:spcBef>
                <a:spcPts val="100"/>
              </a:spcBef>
              <a:tabLst>
                <a:tab pos="2854325" algn="l"/>
              </a:tabLst>
            </a:pPr>
            <a:r>
              <a:rPr sz="3200" spc="-105" dirty="0">
                <a:solidFill>
                  <a:srgbClr val="FAF1EF"/>
                </a:solidFill>
                <a:latin typeface="Arial"/>
                <a:cs typeface="Arial"/>
              </a:rPr>
              <a:t>P</a:t>
            </a:r>
            <a:r>
              <a:rPr sz="3200" spc="-280" dirty="0">
                <a:solidFill>
                  <a:srgbClr val="FAF1EF"/>
                </a:solidFill>
                <a:latin typeface="Arial"/>
                <a:cs typeface="Arial"/>
              </a:rPr>
              <a:t>R</a:t>
            </a:r>
            <a:r>
              <a:rPr sz="3200" spc="-105" dirty="0">
                <a:solidFill>
                  <a:srgbClr val="FAF1EF"/>
                </a:solidFill>
                <a:latin typeface="Arial"/>
                <a:cs typeface="Arial"/>
              </a:rPr>
              <a:t>ESE</a:t>
            </a:r>
            <a:r>
              <a:rPr sz="3200" spc="-280" dirty="0">
                <a:solidFill>
                  <a:srgbClr val="FAF1EF"/>
                </a:solidFill>
                <a:latin typeface="Arial"/>
                <a:cs typeface="Arial"/>
              </a:rPr>
              <a:t>N</a:t>
            </a:r>
            <a:r>
              <a:rPr sz="3200" spc="75" dirty="0">
                <a:solidFill>
                  <a:srgbClr val="FAF1EF"/>
                </a:solidFill>
                <a:latin typeface="Arial"/>
                <a:cs typeface="Arial"/>
              </a:rPr>
              <a:t>T</a:t>
            </a:r>
            <a:r>
              <a:rPr sz="3200" spc="-105" dirty="0">
                <a:solidFill>
                  <a:srgbClr val="FAF1EF"/>
                </a:solidFill>
                <a:latin typeface="Arial"/>
                <a:cs typeface="Arial"/>
              </a:rPr>
              <a:t>A</a:t>
            </a:r>
            <a:r>
              <a:rPr sz="3200" spc="-280" dirty="0">
                <a:solidFill>
                  <a:srgbClr val="FAF1EF"/>
                </a:solidFill>
                <a:latin typeface="Arial"/>
                <a:cs typeface="Arial"/>
              </a:rPr>
              <a:t>D</a:t>
            </a:r>
            <a:r>
              <a:rPr sz="3200" spc="-745" dirty="0">
                <a:solidFill>
                  <a:srgbClr val="FAF1EF"/>
                </a:solidFill>
                <a:latin typeface="Arial"/>
                <a:cs typeface="Arial"/>
              </a:rPr>
              <a:t>O</a:t>
            </a:r>
            <a:r>
              <a:rPr sz="3200" dirty="0">
                <a:solidFill>
                  <a:srgbClr val="FAF1EF"/>
                </a:solidFill>
                <a:latin typeface="Arial"/>
                <a:cs typeface="Arial"/>
              </a:rPr>
              <a:t>	</a:t>
            </a:r>
            <a:r>
              <a:rPr sz="3200" spc="-105" dirty="0" smtClean="0">
                <a:solidFill>
                  <a:srgbClr val="FAF1EF"/>
                </a:solidFill>
                <a:latin typeface="Arial"/>
                <a:cs typeface="Arial"/>
              </a:rPr>
              <a:t>P</a:t>
            </a:r>
            <a:r>
              <a:rPr sz="3200" spc="-459" dirty="0" smtClean="0">
                <a:solidFill>
                  <a:srgbClr val="FAF1EF"/>
                </a:solidFill>
                <a:latin typeface="Arial"/>
                <a:cs typeface="Arial"/>
              </a:rPr>
              <a:t>O</a:t>
            </a:r>
            <a:r>
              <a:rPr sz="3200" spc="-565" dirty="0" smtClean="0">
                <a:solidFill>
                  <a:srgbClr val="FAF1EF"/>
                </a:solidFill>
                <a:latin typeface="Arial"/>
                <a:cs typeface="Arial"/>
              </a:rPr>
              <a:t>R</a:t>
            </a:r>
            <a:endParaRPr sz="3200" dirty="0">
              <a:latin typeface="Arial"/>
              <a:cs typeface="Arial"/>
            </a:endParaRPr>
          </a:p>
        </p:txBody>
      </p:sp>
      <p:sp>
        <p:nvSpPr>
          <p:cNvPr id="9" name="CuadroTexto 8"/>
          <p:cNvSpPr txBox="1"/>
          <p:nvPr/>
        </p:nvSpPr>
        <p:spPr>
          <a:xfrm>
            <a:off x="1477370" y="6591300"/>
            <a:ext cx="8763000" cy="2526333"/>
          </a:xfrm>
          <a:prstGeom prst="rect">
            <a:avLst/>
          </a:prstGeom>
        </p:spPr>
        <p:txBody>
          <a:bodyPr vert="horz" wrap="square" lIns="0" tIns="12700" rIns="0" bIns="0" rtlCol="0">
            <a:spAutoFit/>
          </a:bodyPr>
          <a:lstStyle>
            <a:defPPr>
              <a:defRPr lang="es-CO"/>
            </a:defPPr>
            <a:lvl1pPr marL="12700">
              <a:lnSpc>
                <a:spcPct val="100000"/>
              </a:lnSpc>
              <a:spcBef>
                <a:spcPts val="100"/>
              </a:spcBef>
              <a:tabLst>
                <a:tab pos="2854325" algn="l"/>
              </a:tabLst>
              <a:defRPr sz="3200" spc="-105">
                <a:solidFill>
                  <a:srgbClr val="FAF1EF"/>
                </a:solidFill>
                <a:latin typeface="Arial"/>
                <a:cs typeface="Arial"/>
              </a:defRPr>
            </a:lvl1pPr>
          </a:lstStyle>
          <a:p>
            <a:r>
              <a:rPr lang="en-US" dirty="0" smtClean="0"/>
              <a:t>SERGIO BERMÚDEZ GÓMEZ</a:t>
            </a:r>
          </a:p>
          <a:p>
            <a:r>
              <a:rPr lang="en-US" dirty="0" smtClean="0"/>
              <a:t>LEIDY MARCELA CASTAÑEDA BEDOYA</a:t>
            </a:r>
          </a:p>
          <a:p>
            <a:r>
              <a:rPr lang="en-US" dirty="0" smtClean="0"/>
              <a:t>LUIS ALBERTO ESCOBAR ROBLEDO</a:t>
            </a:r>
          </a:p>
          <a:p>
            <a:r>
              <a:rPr lang="en-US" dirty="0" smtClean="0"/>
              <a:t>YULLYS MARÍA QUINTERO MARTÍNEZ</a:t>
            </a:r>
          </a:p>
          <a:p>
            <a:r>
              <a:rPr lang="en-US" dirty="0" smtClean="0"/>
              <a:t>ANA CRISTINA URCUQUI HENAO</a:t>
            </a:r>
            <a:endParaRPr lang="en-US" dirty="0"/>
          </a:p>
        </p:txBody>
      </p:sp>
    </p:spTree>
    <p:extLst>
      <p:ext uri="{BB962C8B-B14F-4D97-AF65-F5344CB8AC3E}">
        <p14:creationId xmlns:p14="http://schemas.microsoft.com/office/powerpoint/2010/main" val="32213269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p:cNvSpPr/>
          <p:nvPr/>
        </p:nvSpPr>
        <p:spPr>
          <a:xfrm>
            <a:off x="-27711" y="3218"/>
            <a:ext cx="18301856" cy="111653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B2B6CA"/>
          </a:solidFill>
          <a:ln>
            <a:solidFill>
              <a:srgbClr val="B2B6CA"/>
            </a:solidFill>
          </a:ln>
        </p:spPr>
        <p:txBody>
          <a:bodyPr wrap="square" lIns="0" tIns="0" rIns="0" bIns="0" rtlCol="0"/>
          <a:lstStyle/>
          <a:p>
            <a:endParaRPr dirty="0"/>
          </a:p>
        </p:txBody>
      </p:sp>
      <p:cxnSp>
        <p:nvCxnSpPr>
          <p:cNvPr id="8" name="Conector recto 7"/>
          <p:cNvCxnSpPr/>
          <p:nvPr/>
        </p:nvCxnSpPr>
        <p:spPr>
          <a:xfrm flipH="1">
            <a:off x="9296400" y="173299"/>
            <a:ext cx="0" cy="78853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object 13"/>
          <p:cNvSpPr/>
          <p:nvPr/>
        </p:nvSpPr>
        <p:spPr>
          <a:xfrm>
            <a:off x="15011400" y="8966218"/>
            <a:ext cx="3505200" cy="1317318"/>
          </a:xfrm>
          <a:prstGeom prst="rect">
            <a:avLst/>
          </a:prstGeom>
          <a:blipFill>
            <a:blip r:embed="rId2" cstate="print">
              <a:duotone>
                <a:prstClr val="black"/>
                <a:schemeClr val="accent1">
                  <a:tint val="45000"/>
                  <a:satMod val="400000"/>
                </a:schemeClr>
              </a:duotone>
            </a:blip>
            <a:srcRect/>
            <a:stretch>
              <a:fillRect t="-41106" b="-28261"/>
            </a:stretch>
          </a:blipFill>
        </p:spPr>
        <p:txBody>
          <a:bodyPr wrap="square" lIns="0" tIns="0" rIns="0" bIns="0" rtlCol="0"/>
          <a:lstStyle/>
          <a:p>
            <a:endParaRPr dirty="0"/>
          </a:p>
        </p:txBody>
      </p:sp>
      <p:pic>
        <p:nvPicPr>
          <p:cNvPr id="1028" name="Picture 4" descr="http://andresraya.com/wp-content/uploads/2019/01/people-connected-in-a-web-vector-clipart-1024x1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7181" y="80567"/>
            <a:ext cx="973237" cy="961832"/>
          </a:xfrm>
          <a:prstGeom prst="rect">
            <a:avLst/>
          </a:prstGeom>
          <a:noFill/>
          <a:extLst>
            <a:ext uri="{909E8E84-426E-40DD-AFC4-6F175D3DCCD1}">
              <a14:hiddenFill xmlns:a14="http://schemas.microsoft.com/office/drawing/2010/main">
                <a:solidFill>
                  <a:srgbClr val="FFFFFF"/>
                </a:solidFill>
              </a14:hiddenFill>
            </a:ext>
          </a:extLst>
        </p:spPr>
      </p:pic>
      <p:sp>
        <p:nvSpPr>
          <p:cNvPr id="19" name="Rectángulo 18"/>
          <p:cNvSpPr/>
          <p:nvPr/>
        </p:nvSpPr>
        <p:spPr>
          <a:xfrm>
            <a:off x="11746799" y="4026893"/>
            <a:ext cx="4800600" cy="3539430"/>
          </a:xfrm>
          <a:prstGeom prst="rect">
            <a:avLst/>
          </a:prstGeom>
        </p:spPr>
        <p:txBody>
          <a:bodyPr wrap="square">
            <a:spAutoFit/>
          </a:bodyPr>
          <a:lstStyle/>
          <a:p>
            <a:pPr marL="457200" indent="-457200">
              <a:buFont typeface="Courier New" panose="02070309020205020404" pitchFamily="49" charset="0"/>
              <a:buChar char="o"/>
            </a:pPr>
            <a:r>
              <a:rPr lang="es-ES" sz="2800" spc="-150" dirty="0">
                <a:latin typeface="Arial" panose="020B0604020202020204" pitchFamily="34" charset="0"/>
                <a:cs typeface="Arial" panose="020B0604020202020204" pitchFamily="34" charset="0"/>
              </a:rPr>
              <a:t>Presión Media Arterial</a:t>
            </a:r>
          </a:p>
          <a:p>
            <a:pPr marL="457200" indent="-457200">
              <a:buFont typeface="Courier New" panose="02070309020205020404" pitchFamily="49" charset="0"/>
              <a:buChar char="o"/>
            </a:pPr>
            <a:endParaRPr lang="es-ES" sz="2800" spc="-150" dirty="0">
              <a:latin typeface="Arial" panose="020B0604020202020204" pitchFamily="34" charset="0"/>
              <a:cs typeface="Arial" panose="020B0604020202020204" pitchFamily="34" charset="0"/>
            </a:endParaRPr>
          </a:p>
          <a:p>
            <a:pPr marL="457200" indent="-457200">
              <a:buFont typeface="Courier New" panose="02070309020205020404" pitchFamily="49" charset="0"/>
              <a:buChar char="o"/>
            </a:pPr>
            <a:r>
              <a:rPr lang="es-ES" sz="2800" spc="-150" dirty="0">
                <a:latin typeface="Arial" panose="020B0604020202020204" pitchFamily="34" charset="0"/>
                <a:cs typeface="Arial" panose="020B0604020202020204" pitchFamily="34" charset="0"/>
              </a:rPr>
              <a:t>Volumen Sistólico</a:t>
            </a:r>
          </a:p>
          <a:p>
            <a:pPr marL="457200" indent="-457200">
              <a:buFont typeface="Courier New" panose="02070309020205020404" pitchFamily="49" charset="0"/>
              <a:buChar char="o"/>
            </a:pPr>
            <a:endParaRPr lang="es-ES" sz="2800" spc="-150" dirty="0">
              <a:latin typeface="Arial" panose="020B0604020202020204" pitchFamily="34" charset="0"/>
              <a:cs typeface="Arial" panose="020B0604020202020204" pitchFamily="34" charset="0"/>
            </a:endParaRPr>
          </a:p>
          <a:p>
            <a:pPr marL="457200" indent="-457200">
              <a:buFont typeface="Courier New" panose="02070309020205020404" pitchFamily="49" charset="0"/>
              <a:buChar char="o"/>
            </a:pPr>
            <a:r>
              <a:rPr lang="es-ES" sz="2800" spc="-150" dirty="0">
                <a:latin typeface="Arial" panose="020B0604020202020204" pitchFamily="34" charset="0"/>
                <a:cs typeface="Arial" panose="020B0604020202020204" pitchFamily="34" charset="0"/>
              </a:rPr>
              <a:t>Salida Cardiaca</a:t>
            </a:r>
          </a:p>
          <a:p>
            <a:pPr marL="457200" indent="-457200">
              <a:buFont typeface="Courier New" panose="02070309020205020404" pitchFamily="49" charset="0"/>
              <a:buChar char="o"/>
            </a:pPr>
            <a:endParaRPr lang="es-ES" sz="2800" spc="-150" dirty="0">
              <a:latin typeface="Arial" panose="020B0604020202020204" pitchFamily="34" charset="0"/>
              <a:cs typeface="Arial" panose="020B0604020202020204" pitchFamily="34" charset="0"/>
            </a:endParaRPr>
          </a:p>
          <a:p>
            <a:pPr marL="457200" indent="-457200">
              <a:buFont typeface="Courier New" panose="02070309020205020404" pitchFamily="49" charset="0"/>
              <a:buChar char="o"/>
            </a:pPr>
            <a:r>
              <a:rPr lang="es-CO" sz="2800" spc="-150" dirty="0">
                <a:latin typeface="Arial" panose="020B0604020202020204" pitchFamily="34" charset="0"/>
                <a:cs typeface="Arial" panose="020B0604020202020204" pitchFamily="34" charset="0"/>
              </a:rPr>
              <a:t>Velocidad de Onda de Pulso</a:t>
            </a:r>
          </a:p>
          <a:p>
            <a:pPr marL="457200" indent="-457200">
              <a:buFont typeface="Courier New" panose="02070309020205020404" pitchFamily="49" charset="0"/>
              <a:buChar char="o"/>
            </a:pPr>
            <a:endParaRPr lang="es-ES" sz="2800" spc="-15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E36FECBC-AC46-E740-9A25-45AD34CDE514}"/>
              </a:ext>
            </a:extLst>
          </p:cNvPr>
          <p:cNvPicPr>
            <a:picLocks noChangeAspect="1"/>
          </p:cNvPicPr>
          <p:nvPr/>
        </p:nvPicPr>
        <p:blipFill>
          <a:blip r:embed="rId4"/>
          <a:stretch>
            <a:fillRect/>
          </a:stretch>
        </p:blipFill>
        <p:spPr>
          <a:xfrm>
            <a:off x="228600" y="1333500"/>
            <a:ext cx="9906000" cy="8767075"/>
          </a:xfrm>
          <a:prstGeom prst="rect">
            <a:avLst/>
          </a:prstGeom>
        </p:spPr>
      </p:pic>
      <p:sp>
        <p:nvSpPr>
          <p:cNvPr id="10" name="CuadroTexto 9"/>
          <p:cNvSpPr txBox="1"/>
          <p:nvPr/>
        </p:nvSpPr>
        <p:spPr>
          <a:xfrm>
            <a:off x="0" y="130835"/>
            <a:ext cx="9462886" cy="830997"/>
          </a:xfrm>
          <a:prstGeom prst="rect">
            <a:avLst/>
          </a:prstGeom>
          <a:noFill/>
        </p:spPr>
        <p:txBody>
          <a:bodyPr wrap="square" rtlCol="0">
            <a:spAutoFit/>
          </a:bodyPr>
          <a:lstStyle/>
          <a:p>
            <a:pPr>
              <a:defRPr/>
            </a:pPr>
            <a:r>
              <a:rPr lang="es-CO" sz="4800" spc="-300" dirty="0" smtClean="0">
                <a:solidFill>
                  <a:schemeClr val="bg1"/>
                </a:solidFill>
                <a:latin typeface="Arial" panose="020B0604020202020204" pitchFamily="34" charset="0"/>
                <a:ea typeface="Roboto" pitchFamily="2" charset="0"/>
                <a:cs typeface="Arial" panose="020B0604020202020204" pitchFamily="34" charset="0"/>
              </a:rPr>
              <a:t>IDENTIFICACIÓN DE RELACIONES</a:t>
            </a:r>
            <a:endParaRPr lang="es-CO" sz="5400" spc="-300" dirty="0">
              <a:solidFill>
                <a:schemeClr val="bg1"/>
              </a:solidFill>
              <a:latin typeface="Arial" panose="020B0604020202020204" pitchFamily="34" charset="0"/>
              <a:ea typeface="Roboto" pitchFamily="2" charset="0"/>
              <a:cs typeface="Arial" panose="020B0604020202020204" pitchFamily="34" charset="0"/>
            </a:endParaRPr>
          </a:p>
        </p:txBody>
      </p:sp>
      <p:sp>
        <p:nvSpPr>
          <p:cNvPr id="11" name="CuadroTexto 10">
            <a:extLst>
              <a:ext uri="{FF2B5EF4-FFF2-40B4-BE49-F238E27FC236}">
                <a16:creationId xmlns:a16="http://schemas.microsoft.com/office/drawing/2014/main" id="{FC42B99C-228A-48AF-9BD3-093738346895}"/>
              </a:ext>
            </a:extLst>
          </p:cNvPr>
          <p:cNvSpPr txBox="1"/>
          <p:nvPr/>
        </p:nvSpPr>
        <p:spPr>
          <a:xfrm>
            <a:off x="10073799" y="2247900"/>
            <a:ext cx="8077200" cy="954107"/>
          </a:xfrm>
          <a:prstGeom prst="rect">
            <a:avLst/>
          </a:prstGeom>
          <a:noFill/>
        </p:spPr>
        <p:txBody>
          <a:bodyPr wrap="square" rtlCol="0">
            <a:spAutoFit/>
          </a:bodyPr>
          <a:lstStyle/>
          <a:p>
            <a:pPr algn="ctr"/>
            <a:r>
              <a:rPr lang="es-ES" sz="2800" spc="-150" dirty="0" smtClean="0">
                <a:solidFill>
                  <a:srgbClr val="008FAD"/>
                </a:solidFill>
                <a:latin typeface="Arial" panose="020B0604020202020204" pitchFamily="34" charset="0"/>
                <a:cs typeface="Arial" panose="020B0604020202020204" pitchFamily="34" charset="0"/>
              </a:rPr>
              <a:t>LAS CORRELACIONES MÁS SIGNIFICATIVAS SE DAN ENTRE LAS VARIABLES:</a:t>
            </a:r>
          </a:p>
        </p:txBody>
      </p:sp>
    </p:spTree>
    <p:extLst>
      <p:ext uri="{BB962C8B-B14F-4D97-AF65-F5344CB8AC3E}">
        <p14:creationId xmlns:p14="http://schemas.microsoft.com/office/powerpoint/2010/main" val="613644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bject 2"/>
          <p:cNvSpPr/>
          <p:nvPr/>
        </p:nvSpPr>
        <p:spPr>
          <a:xfrm>
            <a:off x="-27711" y="3218"/>
            <a:ext cx="18301856" cy="111653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B2B6CA"/>
          </a:solidFill>
          <a:ln>
            <a:solidFill>
              <a:srgbClr val="B2B6CA"/>
            </a:solidFill>
          </a:ln>
        </p:spPr>
        <p:txBody>
          <a:bodyPr wrap="square" lIns="0" tIns="0" rIns="0" bIns="0" rtlCol="0"/>
          <a:lstStyle/>
          <a:p>
            <a:endParaRPr dirty="0"/>
          </a:p>
        </p:txBody>
      </p:sp>
      <p:cxnSp>
        <p:nvCxnSpPr>
          <p:cNvPr id="50" name="Conector recto 49"/>
          <p:cNvCxnSpPr/>
          <p:nvPr/>
        </p:nvCxnSpPr>
        <p:spPr>
          <a:xfrm flipH="1">
            <a:off x="7772400" y="223075"/>
            <a:ext cx="0" cy="78853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5" name="object 13"/>
          <p:cNvSpPr/>
          <p:nvPr/>
        </p:nvSpPr>
        <p:spPr>
          <a:xfrm>
            <a:off x="14451440" y="8572500"/>
            <a:ext cx="3988960" cy="1660218"/>
          </a:xfrm>
          <a:prstGeom prst="rect">
            <a:avLst/>
          </a:prstGeom>
          <a:blipFill>
            <a:blip r:embed="rId3" cstate="print">
              <a:duotone>
                <a:prstClr val="black"/>
                <a:schemeClr val="accent1">
                  <a:tint val="45000"/>
                  <a:satMod val="400000"/>
                </a:schemeClr>
              </a:duotone>
            </a:blip>
            <a:srcRect/>
            <a:stretch>
              <a:fillRect t="-41106" b="-28261"/>
            </a:stretch>
          </a:blipFill>
        </p:spPr>
        <p:txBody>
          <a:bodyPr wrap="square" lIns="0" tIns="0" rIns="0" bIns="0" rtlCol="0"/>
          <a:lstStyle/>
          <a:p>
            <a:endParaRPr dirty="0"/>
          </a:p>
        </p:txBody>
      </p:sp>
      <p:pic>
        <p:nvPicPr>
          <p:cNvPr id="2" name="Picture 1">
            <a:extLst>
              <a:ext uri="{FF2B5EF4-FFF2-40B4-BE49-F238E27FC236}">
                <a16:creationId xmlns:a16="http://schemas.microsoft.com/office/drawing/2014/main" id="{1F6A499C-4295-0B4D-BCD8-3FF196EFC49E}"/>
              </a:ext>
            </a:extLst>
          </p:cNvPr>
          <p:cNvPicPr>
            <a:picLocks noChangeAspect="1"/>
          </p:cNvPicPr>
          <p:nvPr/>
        </p:nvPicPr>
        <p:blipFill>
          <a:blip r:embed="rId4"/>
          <a:stretch>
            <a:fillRect/>
          </a:stretch>
        </p:blipFill>
        <p:spPr>
          <a:xfrm>
            <a:off x="5375835" y="2156087"/>
            <a:ext cx="7251700" cy="2584018"/>
          </a:xfrm>
          <a:prstGeom prst="rect">
            <a:avLst/>
          </a:prstGeom>
        </p:spPr>
      </p:pic>
      <p:pic>
        <p:nvPicPr>
          <p:cNvPr id="3" name="Picture 2">
            <a:extLst>
              <a:ext uri="{FF2B5EF4-FFF2-40B4-BE49-F238E27FC236}">
                <a16:creationId xmlns:a16="http://schemas.microsoft.com/office/drawing/2014/main" id="{14252613-D908-3541-BB9C-870FB3C8722C}"/>
              </a:ext>
            </a:extLst>
          </p:cNvPr>
          <p:cNvPicPr>
            <a:picLocks noChangeAspect="1"/>
          </p:cNvPicPr>
          <p:nvPr/>
        </p:nvPicPr>
        <p:blipFill>
          <a:blip r:embed="rId5"/>
          <a:stretch>
            <a:fillRect/>
          </a:stretch>
        </p:blipFill>
        <p:spPr>
          <a:xfrm>
            <a:off x="5375835" y="4764503"/>
            <a:ext cx="7251700" cy="2573184"/>
          </a:xfrm>
          <a:prstGeom prst="rect">
            <a:avLst/>
          </a:prstGeom>
        </p:spPr>
      </p:pic>
      <p:sp>
        <p:nvSpPr>
          <p:cNvPr id="5" name="TextBox 4">
            <a:extLst>
              <a:ext uri="{FF2B5EF4-FFF2-40B4-BE49-F238E27FC236}">
                <a16:creationId xmlns:a16="http://schemas.microsoft.com/office/drawing/2014/main" id="{A7CB49D5-FE63-9D47-9678-31889AA65E1C}"/>
              </a:ext>
            </a:extLst>
          </p:cNvPr>
          <p:cNvSpPr txBox="1"/>
          <p:nvPr/>
        </p:nvSpPr>
        <p:spPr>
          <a:xfrm rot="16200000">
            <a:off x="3968944" y="3003357"/>
            <a:ext cx="2004844" cy="646331"/>
          </a:xfrm>
          <a:prstGeom prst="rect">
            <a:avLst/>
          </a:prstGeom>
          <a:noFill/>
        </p:spPr>
        <p:txBody>
          <a:bodyPr wrap="none" rtlCol="0">
            <a:spAutoFit/>
          </a:bodyPr>
          <a:lstStyle/>
          <a:p>
            <a:pPr algn="ctr"/>
            <a:r>
              <a:rPr lang="es-ES_tradnl" sz="3600" b="1" dirty="0" smtClean="0">
                <a:solidFill>
                  <a:srgbClr val="002060"/>
                </a:solidFill>
              </a:rPr>
              <a:t>K-MEANS</a:t>
            </a:r>
            <a:endParaRPr lang="es-ES_tradnl" sz="3600" b="1" dirty="0">
              <a:solidFill>
                <a:srgbClr val="002060"/>
              </a:solidFill>
            </a:endParaRPr>
          </a:p>
        </p:txBody>
      </p:sp>
      <p:sp>
        <p:nvSpPr>
          <p:cNvPr id="6" name="TextBox 5">
            <a:extLst>
              <a:ext uri="{FF2B5EF4-FFF2-40B4-BE49-F238E27FC236}">
                <a16:creationId xmlns:a16="http://schemas.microsoft.com/office/drawing/2014/main" id="{0CB4AA92-FEA7-A140-9841-91A58385ADF7}"/>
              </a:ext>
            </a:extLst>
          </p:cNvPr>
          <p:cNvSpPr txBox="1"/>
          <p:nvPr/>
        </p:nvSpPr>
        <p:spPr>
          <a:xfrm rot="16200000">
            <a:off x="4080737" y="5558564"/>
            <a:ext cx="1781257" cy="646331"/>
          </a:xfrm>
          <a:prstGeom prst="rect">
            <a:avLst/>
          </a:prstGeom>
          <a:noFill/>
        </p:spPr>
        <p:txBody>
          <a:bodyPr wrap="none" rtlCol="0">
            <a:spAutoFit/>
          </a:bodyPr>
          <a:lstStyle/>
          <a:p>
            <a:pPr algn="ctr"/>
            <a:r>
              <a:rPr lang="es-ES_tradnl" sz="3600" b="1" dirty="0">
                <a:solidFill>
                  <a:srgbClr val="002060"/>
                </a:solidFill>
              </a:rPr>
              <a:t>DBSCAN</a:t>
            </a:r>
          </a:p>
        </p:txBody>
      </p:sp>
      <p:sp>
        <p:nvSpPr>
          <p:cNvPr id="8" name="TextBox 7">
            <a:extLst>
              <a:ext uri="{FF2B5EF4-FFF2-40B4-BE49-F238E27FC236}">
                <a16:creationId xmlns:a16="http://schemas.microsoft.com/office/drawing/2014/main" id="{32524E65-5B72-7B43-8FA1-BDCFE75C4DD3}"/>
              </a:ext>
            </a:extLst>
          </p:cNvPr>
          <p:cNvSpPr txBox="1"/>
          <p:nvPr/>
        </p:nvSpPr>
        <p:spPr>
          <a:xfrm rot="16200000">
            <a:off x="3675401" y="8293745"/>
            <a:ext cx="2623154" cy="677555"/>
          </a:xfrm>
          <a:prstGeom prst="rect">
            <a:avLst/>
          </a:prstGeom>
          <a:noFill/>
        </p:spPr>
        <p:txBody>
          <a:bodyPr wrap="none" rtlCol="0">
            <a:spAutoFit/>
          </a:bodyPr>
          <a:lstStyle/>
          <a:p>
            <a:pPr algn="ctr"/>
            <a:r>
              <a:rPr lang="es-ES_tradnl" sz="3600" b="1" dirty="0" smtClean="0">
                <a:solidFill>
                  <a:srgbClr val="002060"/>
                </a:solidFill>
              </a:rPr>
              <a:t>JERÁRQUICA</a:t>
            </a:r>
          </a:p>
          <a:p>
            <a:pPr algn="ctr"/>
            <a:endParaRPr lang="es-ES_tradnl" sz="3600" b="1" dirty="0">
              <a:solidFill>
                <a:srgbClr val="002060"/>
              </a:solidFill>
            </a:endParaRPr>
          </a:p>
        </p:txBody>
      </p:sp>
      <p:pic>
        <p:nvPicPr>
          <p:cNvPr id="9" name="Picture 8">
            <a:extLst>
              <a:ext uri="{FF2B5EF4-FFF2-40B4-BE49-F238E27FC236}">
                <a16:creationId xmlns:a16="http://schemas.microsoft.com/office/drawing/2014/main" id="{26160931-FFCA-7D45-A637-998151770837}"/>
              </a:ext>
            </a:extLst>
          </p:cNvPr>
          <p:cNvPicPr>
            <a:picLocks noChangeAspect="1"/>
          </p:cNvPicPr>
          <p:nvPr/>
        </p:nvPicPr>
        <p:blipFill>
          <a:blip r:embed="rId6"/>
          <a:stretch>
            <a:fillRect/>
          </a:stretch>
        </p:blipFill>
        <p:spPr>
          <a:xfrm>
            <a:off x="5375835" y="7345930"/>
            <a:ext cx="7251700" cy="2573184"/>
          </a:xfrm>
          <a:prstGeom prst="rect">
            <a:avLst/>
          </a:prstGeom>
        </p:spPr>
      </p:pic>
      <p:sp>
        <p:nvSpPr>
          <p:cNvPr id="13" name="CuadroTexto 12">
            <a:extLst>
              <a:ext uri="{FF2B5EF4-FFF2-40B4-BE49-F238E27FC236}">
                <a16:creationId xmlns:a16="http://schemas.microsoft.com/office/drawing/2014/main" id="{FC42B99C-228A-48AF-9BD3-093738346895}"/>
              </a:ext>
            </a:extLst>
          </p:cNvPr>
          <p:cNvSpPr txBox="1"/>
          <p:nvPr/>
        </p:nvSpPr>
        <p:spPr>
          <a:xfrm>
            <a:off x="-152400" y="1463352"/>
            <a:ext cx="6953213" cy="523220"/>
          </a:xfrm>
          <a:prstGeom prst="rect">
            <a:avLst/>
          </a:prstGeom>
          <a:noFill/>
        </p:spPr>
        <p:txBody>
          <a:bodyPr wrap="square" rtlCol="0">
            <a:spAutoFit/>
          </a:bodyPr>
          <a:lstStyle/>
          <a:p>
            <a:pPr algn="ctr"/>
            <a:r>
              <a:rPr lang="es-ES" sz="2800" spc="-150" dirty="0" smtClean="0">
                <a:solidFill>
                  <a:srgbClr val="008FAD"/>
                </a:solidFill>
                <a:latin typeface="Arial" panose="020B0604020202020204" pitchFamily="34" charset="0"/>
                <a:cs typeface="Arial" panose="020B0604020202020204" pitchFamily="34" charset="0"/>
              </a:rPr>
              <a:t>METODOLOGÍAS  NO SUPERVISADAS</a:t>
            </a:r>
            <a:endParaRPr lang="es-CO" sz="2800" spc="-150" dirty="0">
              <a:solidFill>
                <a:srgbClr val="008FAD"/>
              </a:solidFill>
              <a:latin typeface="Arial" panose="020B0604020202020204" pitchFamily="34" charset="0"/>
              <a:cs typeface="Arial" panose="020B0604020202020204" pitchFamily="34" charset="0"/>
            </a:endParaRPr>
          </a:p>
        </p:txBody>
      </p:sp>
      <p:sp>
        <p:nvSpPr>
          <p:cNvPr id="14" name="TextBox 4">
            <a:extLst>
              <a:ext uri="{FF2B5EF4-FFF2-40B4-BE49-F238E27FC236}">
                <a16:creationId xmlns:a16="http://schemas.microsoft.com/office/drawing/2014/main" id="{A7CB49D5-FE63-9D47-9678-31889AA65E1C}"/>
              </a:ext>
            </a:extLst>
          </p:cNvPr>
          <p:cNvSpPr txBox="1"/>
          <p:nvPr/>
        </p:nvSpPr>
        <p:spPr>
          <a:xfrm rot="16200000">
            <a:off x="3968945" y="3003357"/>
            <a:ext cx="2004844" cy="646331"/>
          </a:xfrm>
          <a:prstGeom prst="rect">
            <a:avLst/>
          </a:prstGeom>
          <a:noFill/>
        </p:spPr>
        <p:txBody>
          <a:bodyPr wrap="none" rtlCol="0">
            <a:spAutoFit/>
          </a:bodyPr>
          <a:lstStyle/>
          <a:p>
            <a:pPr algn="ctr"/>
            <a:r>
              <a:rPr lang="es-ES_tradnl" sz="3600" b="1" dirty="0" smtClean="0">
                <a:solidFill>
                  <a:srgbClr val="002060"/>
                </a:solidFill>
              </a:rPr>
              <a:t>K-MEANS</a:t>
            </a:r>
            <a:endParaRPr lang="es-ES_tradnl" sz="3600" b="1" dirty="0">
              <a:solidFill>
                <a:srgbClr val="002060"/>
              </a:solidFill>
            </a:endParaRPr>
          </a:p>
        </p:txBody>
      </p:sp>
      <p:sp>
        <p:nvSpPr>
          <p:cNvPr id="15" name="TextBox 5">
            <a:extLst>
              <a:ext uri="{FF2B5EF4-FFF2-40B4-BE49-F238E27FC236}">
                <a16:creationId xmlns:a16="http://schemas.microsoft.com/office/drawing/2014/main" id="{0CB4AA92-FEA7-A140-9841-91A58385ADF7}"/>
              </a:ext>
            </a:extLst>
          </p:cNvPr>
          <p:cNvSpPr txBox="1"/>
          <p:nvPr/>
        </p:nvSpPr>
        <p:spPr>
          <a:xfrm rot="16200000">
            <a:off x="4080738" y="5558564"/>
            <a:ext cx="1781257" cy="646331"/>
          </a:xfrm>
          <a:prstGeom prst="rect">
            <a:avLst/>
          </a:prstGeom>
          <a:noFill/>
        </p:spPr>
        <p:txBody>
          <a:bodyPr wrap="none" rtlCol="0">
            <a:spAutoFit/>
          </a:bodyPr>
          <a:lstStyle/>
          <a:p>
            <a:pPr algn="ctr"/>
            <a:r>
              <a:rPr lang="es-ES_tradnl" sz="3600" b="1" dirty="0">
                <a:solidFill>
                  <a:srgbClr val="002060"/>
                </a:solidFill>
              </a:rPr>
              <a:t>DBSCAN</a:t>
            </a:r>
          </a:p>
        </p:txBody>
      </p:sp>
      <p:sp>
        <p:nvSpPr>
          <p:cNvPr id="16" name="TextBox 7">
            <a:extLst>
              <a:ext uri="{FF2B5EF4-FFF2-40B4-BE49-F238E27FC236}">
                <a16:creationId xmlns:a16="http://schemas.microsoft.com/office/drawing/2014/main" id="{32524E65-5B72-7B43-8FA1-BDCFE75C4DD3}"/>
              </a:ext>
            </a:extLst>
          </p:cNvPr>
          <p:cNvSpPr txBox="1"/>
          <p:nvPr/>
        </p:nvSpPr>
        <p:spPr>
          <a:xfrm rot="16200000">
            <a:off x="3675402" y="8293745"/>
            <a:ext cx="2623154" cy="677555"/>
          </a:xfrm>
          <a:prstGeom prst="rect">
            <a:avLst/>
          </a:prstGeom>
          <a:noFill/>
        </p:spPr>
        <p:txBody>
          <a:bodyPr wrap="none" rtlCol="0">
            <a:spAutoFit/>
          </a:bodyPr>
          <a:lstStyle/>
          <a:p>
            <a:pPr algn="ctr"/>
            <a:r>
              <a:rPr lang="es-ES_tradnl" sz="3600" b="1" dirty="0" smtClean="0">
                <a:solidFill>
                  <a:srgbClr val="002060"/>
                </a:solidFill>
              </a:rPr>
              <a:t>JERÁRQUICA</a:t>
            </a:r>
          </a:p>
          <a:p>
            <a:pPr algn="ctr"/>
            <a:endParaRPr lang="es-ES_tradnl" sz="3600" b="1" dirty="0">
              <a:solidFill>
                <a:srgbClr val="002060"/>
              </a:solidFill>
            </a:endParaRPr>
          </a:p>
        </p:txBody>
      </p:sp>
      <p:sp>
        <p:nvSpPr>
          <p:cNvPr id="17" name="TextBox 4">
            <a:extLst>
              <a:ext uri="{FF2B5EF4-FFF2-40B4-BE49-F238E27FC236}">
                <a16:creationId xmlns:a16="http://schemas.microsoft.com/office/drawing/2014/main" id="{A7CB49D5-FE63-9D47-9678-31889AA65E1C}"/>
              </a:ext>
            </a:extLst>
          </p:cNvPr>
          <p:cNvSpPr txBox="1"/>
          <p:nvPr/>
        </p:nvSpPr>
        <p:spPr>
          <a:xfrm rot="16200000">
            <a:off x="3968946" y="3003357"/>
            <a:ext cx="2004844" cy="646331"/>
          </a:xfrm>
          <a:prstGeom prst="rect">
            <a:avLst/>
          </a:prstGeom>
          <a:noFill/>
        </p:spPr>
        <p:txBody>
          <a:bodyPr wrap="none" rtlCol="0">
            <a:spAutoFit/>
          </a:bodyPr>
          <a:lstStyle/>
          <a:p>
            <a:pPr algn="ctr"/>
            <a:r>
              <a:rPr lang="es-ES_tradnl" sz="3600" b="1" dirty="0" smtClean="0">
                <a:solidFill>
                  <a:srgbClr val="002060"/>
                </a:solidFill>
              </a:rPr>
              <a:t>K-MEANS</a:t>
            </a:r>
            <a:endParaRPr lang="es-ES_tradnl" sz="3600" b="1" dirty="0">
              <a:solidFill>
                <a:srgbClr val="002060"/>
              </a:solidFill>
            </a:endParaRPr>
          </a:p>
        </p:txBody>
      </p:sp>
      <p:sp>
        <p:nvSpPr>
          <p:cNvPr id="18" name="TextBox 5">
            <a:extLst>
              <a:ext uri="{FF2B5EF4-FFF2-40B4-BE49-F238E27FC236}">
                <a16:creationId xmlns:a16="http://schemas.microsoft.com/office/drawing/2014/main" id="{0CB4AA92-FEA7-A140-9841-91A58385ADF7}"/>
              </a:ext>
            </a:extLst>
          </p:cNvPr>
          <p:cNvSpPr txBox="1"/>
          <p:nvPr/>
        </p:nvSpPr>
        <p:spPr>
          <a:xfrm rot="16200000">
            <a:off x="4080739" y="5558564"/>
            <a:ext cx="1781257" cy="646331"/>
          </a:xfrm>
          <a:prstGeom prst="rect">
            <a:avLst/>
          </a:prstGeom>
          <a:noFill/>
        </p:spPr>
        <p:txBody>
          <a:bodyPr wrap="none" rtlCol="0">
            <a:spAutoFit/>
          </a:bodyPr>
          <a:lstStyle/>
          <a:p>
            <a:pPr algn="ctr"/>
            <a:r>
              <a:rPr lang="es-ES_tradnl" sz="3600" b="1" dirty="0">
                <a:solidFill>
                  <a:srgbClr val="002060"/>
                </a:solidFill>
              </a:rPr>
              <a:t>DBSCAN</a:t>
            </a:r>
          </a:p>
        </p:txBody>
      </p:sp>
      <p:sp>
        <p:nvSpPr>
          <p:cNvPr id="19" name="TextBox 7">
            <a:extLst>
              <a:ext uri="{FF2B5EF4-FFF2-40B4-BE49-F238E27FC236}">
                <a16:creationId xmlns:a16="http://schemas.microsoft.com/office/drawing/2014/main" id="{32524E65-5B72-7B43-8FA1-BDCFE75C4DD3}"/>
              </a:ext>
            </a:extLst>
          </p:cNvPr>
          <p:cNvSpPr txBox="1"/>
          <p:nvPr/>
        </p:nvSpPr>
        <p:spPr>
          <a:xfrm rot="16200000">
            <a:off x="3675403" y="8293745"/>
            <a:ext cx="2623154" cy="677555"/>
          </a:xfrm>
          <a:prstGeom prst="rect">
            <a:avLst/>
          </a:prstGeom>
          <a:noFill/>
        </p:spPr>
        <p:txBody>
          <a:bodyPr wrap="none" rtlCol="0">
            <a:spAutoFit/>
          </a:bodyPr>
          <a:lstStyle/>
          <a:p>
            <a:pPr algn="ctr"/>
            <a:r>
              <a:rPr lang="es-ES_tradnl" sz="3600" b="1" dirty="0" smtClean="0">
                <a:solidFill>
                  <a:srgbClr val="002060"/>
                </a:solidFill>
              </a:rPr>
              <a:t>JERÁRQUICA</a:t>
            </a:r>
          </a:p>
          <a:p>
            <a:pPr algn="ctr"/>
            <a:endParaRPr lang="es-ES_tradnl" sz="3600" b="1" dirty="0">
              <a:solidFill>
                <a:srgbClr val="002060"/>
              </a:solidFill>
            </a:endParaRPr>
          </a:p>
        </p:txBody>
      </p:sp>
      <p:sp>
        <p:nvSpPr>
          <p:cNvPr id="21" name="CuadroTexto 20"/>
          <p:cNvSpPr txBox="1"/>
          <p:nvPr/>
        </p:nvSpPr>
        <p:spPr>
          <a:xfrm>
            <a:off x="48095" y="190500"/>
            <a:ext cx="7952905" cy="830997"/>
          </a:xfrm>
          <a:prstGeom prst="rect">
            <a:avLst/>
          </a:prstGeom>
          <a:noFill/>
        </p:spPr>
        <p:txBody>
          <a:bodyPr wrap="square" rtlCol="0">
            <a:spAutoFit/>
          </a:bodyPr>
          <a:lstStyle/>
          <a:p>
            <a:pPr>
              <a:defRPr/>
            </a:pPr>
            <a:r>
              <a:rPr lang="es-CO" sz="4800" spc="-300" dirty="0" smtClean="0">
                <a:solidFill>
                  <a:schemeClr val="bg1"/>
                </a:solidFill>
                <a:latin typeface="Arial" panose="020B0604020202020204" pitchFamily="34" charset="0"/>
                <a:ea typeface="Roboto" pitchFamily="2" charset="0"/>
                <a:cs typeface="Arial" panose="020B0604020202020204" pitchFamily="34" charset="0"/>
              </a:rPr>
              <a:t>MODELAMIENTO DE DATOS</a:t>
            </a:r>
            <a:endParaRPr lang="es-CO" sz="5400" spc="-300" dirty="0">
              <a:solidFill>
                <a:schemeClr val="bg1"/>
              </a:solidFill>
              <a:latin typeface="Arial" panose="020B0604020202020204" pitchFamily="34" charset="0"/>
              <a:ea typeface="Roboto" pitchFamily="2" charset="0"/>
              <a:cs typeface="Arial" panose="020B0604020202020204" pitchFamily="34" charset="0"/>
            </a:endParaRPr>
          </a:p>
        </p:txBody>
      </p:sp>
      <p:grpSp>
        <p:nvGrpSpPr>
          <p:cNvPr id="22" name="Group 229"/>
          <p:cNvGrpSpPr/>
          <p:nvPr/>
        </p:nvGrpSpPr>
        <p:grpSpPr>
          <a:xfrm>
            <a:off x="7958638" y="190500"/>
            <a:ext cx="765182" cy="806151"/>
            <a:chOff x="7735888" y="3368675"/>
            <a:chExt cx="871538" cy="1025526"/>
          </a:xfrm>
          <a:solidFill>
            <a:schemeClr val="bg1"/>
          </a:solidFill>
        </p:grpSpPr>
        <p:sp>
          <p:nvSpPr>
            <p:cNvPr id="23" name="Freeform 36"/>
            <p:cNvSpPr>
              <a:spLocks noEditPoints="1"/>
            </p:cNvSpPr>
            <p:nvPr/>
          </p:nvSpPr>
          <p:spPr bwMode="auto">
            <a:xfrm>
              <a:off x="7735888" y="3368675"/>
              <a:ext cx="871538" cy="493713"/>
            </a:xfrm>
            <a:custGeom>
              <a:avLst/>
              <a:gdLst>
                <a:gd name="T0" fmla="*/ 40 w 549"/>
                <a:gd name="T1" fmla="*/ 230 h 311"/>
                <a:gd name="T2" fmla="*/ 25 w 549"/>
                <a:gd name="T3" fmla="*/ 255 h 311"/>
                <a:gd name="T4" fmla="*/ 40 w 549"/>
                <a:gd name="T5" fmla="*/ 283 h 311"/>
                <a:gd name="T6" fmla="*/ 71 w 549"/>
                <a:gd name="T7" fmla="*/ 283 h 311"/>
                <a:gd name="T8" fmla="*/ 86 w 549"/>
                <a:gd name="T9" fmla="*/ 255 h 311"/>
                <a:gd name="T10" fmla="*/ 71 w 549"/>
                <a:gd name="T11" fmla="*/ 230 h 311"/>
                <a:gd name="T12" fmla="*/ 348 w 549"/>
                <a:gd name="T13" fmla="*/ 152 h 311"/>
                <a:gd name="T14" fmla="*/ 322 w 549"/>
                <a:gd name="T15" fmla="*/ 168 h 311"/>
                <a:gd name="T16" fmla="*/ 322 w 549"/>
                <a:gd name="T17" fmla="*/ 198 h 311"/>
                <a:gd name="T18" fmla="*/ 348 w 549"/>
                <a:gd name="T19" fmla="*/ 214 h 311"/>
                <a:gd name="T20" fmla="*/ 374 w 549"/>
                <a:gd name="T21" fmla="*/ 198 h 311"/>
                <a:gd name="T22" fmla="*/ 374 w 549"/>
                <a:gd name="T23" fmla="*/ 168 h 311"/>
                <a:gd name="T24" fmla="*/ 348 w 549"/>
                <a:gd name="T25" fmla="*/ 152 h 311"/>
                <a:gd name="T26" fmla="*/ 187 w 549"/>
                <a:gd name="T27" fmla="*/ 71 h 311"/>
                <a:gd name="T28" fmla="*/ 171 w 549"/>
                <a:gd name="T29" fmla="*/ 97 h 311"/>
                <a:gd name="T30" fmla="*/ 187 w 549"/>
                <a:gd name="T31" fmla="*/ 123 h 311"/>
                <a:gd name="T32" fmla="*/ 217 w 549"/>
                <a:gd name="T33" fmla="*/ 123 h 311"/>
                <a:gd name="T34" fmla="*/ 233 w 549"/>
                <a:gd name="T35" fmla="*/ 97 h 311"/>
                <a:gd name="T36" fmla="*/ 217 w 549"/>
                <a:gd name="T37" fmla="*/ 71 h 311"/>
                <a:gd name="T38" fmla="*/ 495 w 549"/>
                <a:gd name="T39" fmla="*/ 24 h 311"/>
                <a:gd name="T40" fmla="*/ 469 w 549"/>
                <a:gd name="T41" fmla="*/ 40 h 311"/>
                <a:gd name="T42" fmla="*/ 469 w 549"/>
                <a:gd name="T43" fmla="*/ 70 h 311"/>
                <a:gd name="T44" fmla="*/ 495 w 549"/>
                <a:gd name="T45" fmla="*/ 86 h 311"/>
                <a:gd name="T46" fmla="*/ 520 w 549"/>
                <a:gd name="T47" fmla="*/ 70 h 311"/>
                <a:gd name="T48" fmla="*/ 520 w 549"/>
                <a:gd name="T49" fmla="*/ 40 h 311"/>
                <a:gd name="T50" fmla="*/ 495 w 549"/>
                <a:gd name="T51" fmla="*/ 24 h 311"/>
                <a:gd name="T52" fmla="*/ 516 w 549"/>
                <a:gd name="T53" fmla="*/ 4 h 311"/>
                <a:gd name="T54" fmla="*/ 545 w 549"/>
                <a:gd name="T55" fmla="*/ 34 h 311"/>
                <a:gd name="T56" fmla="*/ 545 w 549"/>
                <a:gd name="T57" fmla="*/ 76 h 311"/>
                <a:gd name="T58" fmla="*/ 516 w 549"/>
                <a:gd name="T59" fmla="*/ 106 h 311"/>
                <a:gd name="T60" fmla="*/ 474 w 549"/>
                <a:gd name="T61" fmla="*/ 106 h 311"/>
                <a:gd name="T62" fmla="*/ 392 w 549"/>
                <a:gd name="T63" fmla="*/ 152 h 311"/>
                <a:gd name="T64" fmla="*/ 403 w 549"/>
                <a:gd name="T65" fmla="*/ 182 h 311"/>
                <a:gd name="T66" fmla="*/ 387 w 549"/>
                <a:gd name="T67" fmla="*/ 221 h 311"/>
                <a:gd name="T68" fmla="*/ 348 w 549"/>
                <a:gd name="T69" fmla="*/ 238 h 311"/>
                <a:gd name="T70" fmla="*/ 309 w 549"/>
                <a:gd name="T71" fmla="*/ 221 h 311"/>
                <a:gd name="T72" fmla="*/ 293 w 549"/>
                <a:gd name="T73" fmla="*/ 182 h 311"/>
                <a:gd name="T74" fmla="*/ 295 w 549"/>
                <a:gd name="T75" fmla="*/ 168 h 311"/>
                <a:gd name="T76" fmla="*/ 246 w 549"/>
                <a:gd name="T77" fmla="*/ 130 h 311"/>
                <a:gd name="T78" fmla="*/ 219 w 549"/>
                <a:gd name="T79" fmla="*/ 149 h 311"/>
                <a:gd name="T80" fmla="*/ 184 w 549"/>
                <a:gd name="T81" fmla="*/ 149 h 311"/>
                <a:gd name="T82" fmla="*/ 96 w 549"/>
                <a:gd name="T83" fmla="*/ 219 h 311"/>
                <a:gd name="T84" fmla="*/ 111 w 549"/>
                <a:gd name="T85" fmla="*/ 255 h 311"/>
                <a:gd name="T86" fmla="*/ 94 w 549"/>
                <a:gd name="T87" fmla="*/ 294 h 311"/>
                <a:gd name="T88" fmla="*/ 55 w 549"/>
                <a:gd name="T89" fmla="*/ 311 h 311"/>
                <a:gd name="T90" fmla="*/ 16 w 549"/>
                <a:gd name="T91" fmla="*/ 294 h 311"/>
                <a:gd name="T92" fmla="*/ 0 w 549"/>
                <a:gd name="T93" fmla="*/ 255 h 311"/>
                <a:gd name="T94" fmla="*/ 16 w 549"/>
                <a:gd name="T95" fmla="*/ 217 h 311"/>
                <a:gd name="T96" fmla="*/ 55 w 549"/>
                <a:gd name="T97" fmla="*/ 201 h 311"/>
                <a:gd name="T98" fmla="*/ 88 w 549"/>
                <a:gd name="T99" fmla="*/ 212 h 311"/>
                <a:gd name="T100" fmla="*/ 151 w 549"/>
                <a:gd name="T101" fmla="*/ 117 h 311"/>
                <a:gd name="T102" fmla="*/ 151 w 549"/>
                <a:gd name="T103" fmla="*/ 76 h 311"/>
                <a:gd name="T104" fmla="*/ 180 w 549"/>
                <a:gd name="T105" fmla="*/ 47 h 311"/>
                <a:gd name="T106" fmla="*/ 223 w 549"/>
                <a:gd name="T107" fmla="*/ 47 h 311"/>
                <a:gd name="T108" fmla="*/ 252 w 549"/>
                <a:gd name="T109" fmla="*/ 76 h 311"/>
                <a:gd name="T110" fmla="*/ 256 w 549"/>
                <a:gd name="T111" fmla="*/ 104 h 311"/>
                <a:gd name="T112" fmla="*/ 252 w 549"/>
                <a:gd name="T113" fmla="*/ 120 h 311"/>
                <a:gd name="T114" fmla="*/ 316 w 549"/>
                <a:gd name="T115" fmla="*/ 139 h 311"/>
                <a:gd name="T116" fmla="*/ 348 w 549"/>
                <a:gd name="T117" fmla="*/ 127 h 311"/>
                <a:gd name="T118" fmla="*/ 385 w 549"/>
                <a:gd name="T119" fmla="*/ 142 h 311"/>
                <a:gd name="T120" fmla="*/ 443 w 549"/>
                <a:gd name="T121" fmla="*/ 71 h 311"/>
                <a:gd name="T122" fmla="*/ 444 w 549"/>
                <a:gd name="T123" fmla="*/ 34 h 311"/>
                <a:gd name="T124" fmla="*/ 473 w 549"/>
                <a:gd name="T125" fmla="*/ 4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9" h="311">
                  <a:moveTo>
                    <a:pt x="55" y="225"/>
                  </a:moveTo>
                  <a:lnTo>
                    <a:pt x="40" y="230"/>
                  </a:lnTo>
                  <a:lnTo>
                    <a:pt x="29" y="241"/>
                  </a:lnTo>
                  <a:lnTo>
                    <a:pt x="25" y="255"/>
                  </a:lnTo>
                  <a:lnTo>
                    <a:pt x="29" y="271"/>
                  </a:lnTo>
                  <a:lnTo>
                    <a:pt x="40" y="283"/>
                  </a:lnTo>
                  <a:lnTo>
                    <a:pt x="55" y="287"/>
                  </a:lnTo>
                  <a:lnTo>
                    <a:pt x="71" y="283"/>
                  </a:lnTo>
                  <a:lnTo>
                    <a:pt x="82" y="271"/>
                  </a:lnTo>
                  <a:lnTo>
                    <a:pt x="86" y="255"/>
                  </a:lnTo>
                  <a:lnTo>
                    <a:pt x="82" y="241"/>
                  </a:lnTo>
                  <a:lnTo>
                    <a:pt x="71" y="230"/>
                  </a:lnTo>
                  <a:lnTo>
                    <a:pt x="55" y="225"/>
                  </a:lnTo>
                  <a:close/>
                  <a:moveTo>
                    <a:pt x="348" y="152"/>
                  </a:moveTo>
                  <a:lnTo>
                    <a:pt x="332" y="156"/>
                  </a:lnTo>
                  <a:lnTo>
                    <a:pt x="322" y="168"/>
                  </a:lnTo>
                  <a:lnTo>
                    <a:pt x="318" y="182"/>
                  </a:lnTo>
                  <a:lnTo>
                    <a:pt x="322" y="198"/>
                  </a:lnTo>
                  <a:lnTo>
                    <a:pt x="332" y="209"/>
                  </a:lnTo>
                  <a:lnTo>
                    <a:pt x="348" y="214"/>
                  </a:lnTo>
                  <a:lnTo>
                    <a:pt x="364" y="209"/>
                  </a:lnTo>
                  <a:lnTo>
                    <a:pt x="374" y="198"/>
                  </a:lnTo>
                  <a:lnTo>
                    <a:pt x="378" y="182"/>
                  </a:lnTo>
                  <a:lnTo>
                    <a:pt x="374" y="168"/>
                  </a:lnTo>
                  <a:lnTo>
                    <a:pt x="364" y="156"/>
                  </a:lnTo>
                  <a:lnTo>
                    <a:pt x="348" y="152"/>
                  </a:lnTo>
                  <a:close/>
                  <a:moveTo>
                    <a:pt x="201" y="67"/>
                  </a:moveTo>
                  <a:lnTo>
                    <a:pt x="187" y="71"/>
                  </a:lnTo>
                  <a:lnTo>
                    <a:pt x="175" y="81"/>
                  </a:lnTo>
                  <a:lnTo>
                    <a:pt x="171" y="97"/>
                  </a:lnTo>
                  <a:lnTo>
                    <a:pt x="175" y="113"/>
                  </a:lnTo>
                  <a:lnTo>
                    <a:pt x="187" y="123"/>
                  </a:lnTo>
                  <a:lnTo>
                    <a:pt x="201" y="127"/>
                  </a:lnTo>
                  <a:lnTo>
                    <a:pt x="217" y="123"/>
                  </a:lnTo>
                  <a:lnTo>
                    <a:pt x="229" y="113"/>
                  </a:lnTo>
                  <a:lnTo>
                    <a:pt x="233" y="97"/>
                  </a:lnTo>
                  <a:lnTo>
                    <a:pt x="229" y="81"/>
                  </a:lnTo>
                  <a:lnTo>
                    <a:pt x="217" y="71"/>
                  </a:lnTo>
                  <a:lnTo>
                    <a:pt x="201" y="67"/>
                  </a:lnTo>
                  <a:close/>
                  <a:moveTo>
                    <a:pt x="495" y="24"/>
                  </a:moveTo>
                  <a:lnTo>
                    <a:pt x="479" y="28"/>
                  </a:lnTo>
                  <a:lnTo>
                    <a:pt x="469" y="40"/>
                  </a:lnTo>
                  <a:lnTo>
                    <a:pt x="464" y="54"/>
                  </a:lnTo>
                  <a:lnTo>
                    <a:pt x="469" y="70"/>
                  </a:lnTo>
                  <a:lnTo>
                    <a:pt x="479" y="81"/>
                  </a:lnTo>
                  <a:lnTo>
                    <a:pt x="495" y="86"/>
                  </a:lnTo>
                  <a:lnTo>
                    <a:pt x="510" y="81"/>
                  </a:lnTo>
                  <a:lnTo>
                    <a:pt x="520" y="70"/>
                  </a:lnTo>
                  <a:lnTo>
                    <a:pt x="525" y="54"/>
                  </a:lnTo>
                  <a:lnTo>
                    <a:pt x="520" y="40"/>
                  </a:lnTo>
                  <a:lnTo>
                    <a:pt x="510" y="28"/>
                  </a:lnTo>
                  <a:lnTo>
                    <a:pt x="495" y="24"/>
                  </a:lnTo>
                  <a:close/>
                  <a:moveTo>
                    <a:pt x="495" y="0"/>
                  </a:moveTo>
                  <a:lnTo>
                    <a:pt x="516" y="4"/>
                  </a:lnTo>
                  <a:lnTo>
                    <a:pt x="533" y="15"/>
                  </a:lnTo>
                  <a:lnTo>
                    <a:pt x="545" y="34"/>
                  </a:lnTo>
                  <a:lnTo>
                    <a:pt x="549" y="54"/>
                  </a:lnTo>
                  <a:lnTo>
                    <a:pt x="545" y="76"/>
                  </a:lnTo>
                  <a:lnTo>
                    <a:pt x="533" y="93"/>
                  </a:lnTo>
                  <a:lnTo>
                    <a:pt x="516" y="106"/>
                  </a:lnTo>
                  <a:lnTo>
                    <a:pt x="495" y="110"/>
                  </a:lnTo>
                  <a:lnTo>
                    <a:pt x="474" y="106"/>
                  </a:lnTo>
                  <a:lnTo>
                    <a:pt x="457" y="96"/>
                  </a:lnTo>
                  <a:lnTo>
                    <a:pt x="392" y="152"/>
                  </a:lnTo>
                  <a:lnTo>
                    <a:pt x="400" y="166"/>
                  </a:lnTo>
                  <a:lnTo>
                    <a:pt x="403" y="182"/>
                  </a:lnTo>
                  <a:lnTo>
                    <a:pt x="398" y="204"/>
                  </a:lnTo>
                  <a:lnTo>
                    <a:pt x="387" y="221"/>
                  </a:lnTo>
                  <a:lnTo>
                    <a:pt x="369" y="234"/>
                  </a:lnTo>
                  <a:lnTo>
                    <a:pt x="348" y="238"/>
                  </a:lnTo>
                  <a:lnTo>
                    <a:pt x="326" y="234"/>
                  </a:lnTo>
                  <a:lnTo>
                    <a:pt x="309" y="221"/>
                  </a:lnTo>
                  <a:lnTo>
                    <a:pt x="298" y="204"/>
                  </a:lnTo>
                  <a:lnTo>
                    <a:pt x="293" y="182"/>
                  </a:lnTo>
                  <a:lnTo>
                    <a:pt x="293" y="175"/>
                  </a:lnTo>
                  <a:lnTo>
                    <a:pt x="295" y="168"/>
                  </a:lnTo>
                  <a:lnTo>
                    <a:pt x="298" y="161"/>
                  </a:lnTo>
                  <a:lnTo>
                    <a:pt x="246" y="130"/>
                  </a:lnTo>
                  <a:lnTo>
                    <a:pt x="234" y="142"/>
                  </a:lnTo>
                  <a:lnTo>
                    <a:pt x="219" y="149"/>
                  </a:lnTo>
                  <a:lnTo>
                    <a:pt x="201" y="152"/>
                  </a:lnTo>
                  <a:lnTo>
                    <a:pt x="184" y="149"/>
                  </a:lnTo>
                  <a:lnTo>
                    <a:pt x="170" y="142"/>
                  </a:lnTo>
                  <a:lnTo>
                    <a:pt x="96" y="219"/>
                  </a:lnTo>
                  <a:lnTo>
                    <a:pt x="106" y="237"/>
                  </a:lnTo>
                  <a:lnTo>
                    <a:pt x="111" y="255"/>
                  </a:lnTo>
                  <a:lnTo>
                    <a:pt x="106" y="277"/>
                  </a:lnTo>
                  <a:lnTo>
                    <a:pt x="94" y="294"/>
                  </a:lnTo>
                  <a:lnTo>
                    <a:pt x="76" y="307"/>
                  </a:lnTo>
                  <a:lnTo>
                    <a:pt x="55" y="311"/>
                  </a:lnTo>
                  <a:lnTo>
                    <a:pt x="35" y="307"/>
                  </a:lnTo>
                  <a:lnTo>
                    <a:pt x="16" y="294"/>
                  </a:lnTo>
                  <a:lnTo>
                    <a:pt x="4" y="277"/>
                  </a:lnTo>
                  <a:lnTo>
                    <a:pt x="0" y="255"/>
                  </a:lnTo>
                  <a:lnTo>
                    <a:pt x="4" y="234"/>
                  </a:lnTo>
                  <a:lnTo>
                    <a:pt x="16" y="217"/>
                  </a:lnTo>
                  <a:lnTo>
                    <a:pt x="35" y="205"/>
                  </a:lnTo>
                  <a:lnTo>
                    <a:pt x="55" y="201"/>
                  </a:lnTo>
                  <a:lnTo>
                    <a:pt x="73" y="204"/>
                  </a:lnTo>
                  <a:lnTo>
                    <a:pt x="88" y="212"/>
                  </a:lnTo>
                  <a:lnTo>
                    <a:pt x="160" y="133"/>
                  </a:lnTo>
                  <a:lnTo>
                    <a:pt x="151" y="117"/>
                  </a:lnTo>
                  <a:lnTo>
                    <a:pt x="147" y="97"/>
                  </a:lnTo>
                  <a:lnTo>
                    <a:pt x="151" y="76"/>
                  </a:lnTo>
                  <a:lnTo>
                    <a:pt x="163" y="58"/>
                  </a:lnTo>
                  <a:lnTo>
                    <a:pt x="180" y="47"/>
                  </a:lnTo>
                  <a:lnTo>
                    <a:pt x="201" y="43"/>
                  </a:lnTo>
                  <a:lnTo>
                    <a:pt x="223" y="47"/>
                  </a:lnTo>
                  <a:lnTo>
                    <a:pt x="240" y="58"/>
                  </a:lnTo>
                  <a:lnTo>
                    <a:pt x="252" y="76"/>
                  </a:lnTo>
                  <a:lnTo>
                    <a:pt x="256" y="97"/>
                  </a:lnTo>
                  <a:lnTo>
                    <a:pt x="256" y="104"/>
                  </a:lnTo>
                  <a:lnTo>
                    <a:pt x="254" y="113"/>
                  </a:lnTo>
                  <a:lnTo>
                    <a:pt x="252" y="120"/>
                  </a:lnTo>
                  <a:lnTo>
                    <a:pt x="303" y="150"/>
                  </a:lnTo>
                  <a:lnTo>
                    <a:pt x="316" y="139"/>
                  </a:lnTo>
                  <a:lnTo>
                    <a:pt x="331" y="130"/>
                  </a:lnTo>
                  <a:lnTo>
                    <a:pt x="348" y="127"/>
                  </a:lnTo>
                  <a:lnTo>
                    <a:pt x="368" y="132"/>
                  </a:lnTo>
                  <a:lnTo>
                    <a:pt x="385" y="142"/>
                  </a:lnTo>
                  <a:lnTo>
                    <a:pt x="450" y="86"/>
                  </a:lnTo>
                  <a:lnTo>
                    <a:pt x="443" y="71"/>
                  </a:lnTo>
                  <a:lnTo>
                    <a:pt x="440" y="54"/>
                  </a:lnTo>
                  <a:lnTo>
                    <a:pt x="444" y="34"/>
                  </a:lnTo>
                  <a:lnTo>
                    <a:pt x="456" y="15"/>
                  </a:lnTo>
                  <a:lnTo>
                    <a:pt x="473" y="4"/>
                  </a:lnTo>
                  <a:lnTo>
                    <a:pt x="4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37"/>
            <p:cNvSpPr>
              <a:spLocks noEditPoints="1"/>
            </p:cNvSpPr>
            <p:nvPr/>
          </p:nvSpPr>
          <p:spPr bwMode="auto">
            <a:xfrm>
              <a:off x="8201025" y="3890963"/>
              <a:ext cx="174625" cy="503238"/>
            </a:xfrm>
            <a:custGeom>
              <a:avLst/>
              <a:gdLst>
                <a:gd name="T0" fmla="*/ 25 w 110"/>
                <a:gd name="T1" fmla="*/ 62 h 317"/>
                <a:gd name="T2" fmla="*/ 25 w 110"/>
                <a:gd name="T3" fmla="*/ 293 h 317"/>
                <a:gd name="T4" fmla="*/ 85 w 110"/>
                <a:gd name="T5" fmla="*/ 293 h 317"/>
                <a:gd name="T6" fmla="*/ 85 w 110"/>
                <a:gd name="T7" fmla="*/ 62 h 317"/>
                <a:gd name="T8" fmla="*/ 25 w 110"/>
                <a:gd name="T9" fmla="*/ 62 h 317"/>
                <a:gd name="T10" fmla="*/ 25 w 110"/>
                <a:gd name="T11" fmla="*/ 24 h 317"/>
                <a:gd name="T12" fmla="*/ 25 w 110"/>
                <a:gd name="T13" fmla="*/ 49 h 317"/>
                <a:gd name="T14" fmla="*/ 85 w 110"/>
                <a:gd name="T15" fmla="*/ 49 h 317"/>
                <a:gd name="T16" fmla="*/ 85 w 110"/>
                <a:gd name="T17" fmla="*/ 24 h 317"/>
                <a:gd name="T18" fmla="*/ 25 w 110"/>
                <a:gd name="T19" fmla="*/ 24 h 317"/>
                <a:gd name="T20" fmla="*/ 25 w 110"/>
                <a:gd name="T21" fmla="*/ 0 h 317"/>
                <a:gd name="T22" fmla="*/ 85 w 110"/>
                <a:gd name="T23" fmla="*/ 0 h 317"/>
                <a:gd name="T24" fmla="*/ 98 w 110"/>
                <a:gd name="T25" fmla="*/ 4 h 317"/>
                <a:gd name="T26" fmla="*/ 107 w 110"/>
                <a:gd name="T27" fmla="*/ 13 h 317"/>
                <a:gd name="T28" fmla="*/ 110 w 110"/>
                <a:gd name="T29" fmla="*/ 24 h 317"/>
                <a:gd name="T30" fmla="*/ 110 w 110"/>
                <a:gd name="T31" fmla="*/ 293 h 317"/>
                <a:gd name="T32" fmla="*/ 107 w 110"/>
                <a:gd name="T33" fmla="*/ 305 h 317"/>
                <a:gd name="T34" fmla="*/ 98 w 110"/>
                <a:gd name="T35" fmla="*/ 313 h 317"/>
                <a:gd name="T36" fmla="*/ 85 w 110"/>
                <a:gd name="T37" fmla="*/ 317 h 317"/>
                <a:gd name="T38" fmla="*/ 25 w 110"/>
                <a:gd name="T39" fmla="*/ 317 h 317"/>
                <a:gd name="T40" fmla="*/ 12 w 110"/>
                <a:gd name="T41" fmla="*/ 313 h 317"/>
                <a:gd name="T42" fmla="*/ 3 w 110"/>
                <a:gd name="T43" fmla="*/ 305 h 317"/>
                <a:gd name="T44" fmla="*/ 0 w 110"/>
                <a:gd name="T45" fmla="*/ 293 h 317"/>
                <a:gd name="T46" fmla="*/ 0 w 110"/>
                <a:gd name="T47" fmla="*/ 24 h 317"/>
                <a:gd name="T48" fmla="*/ 3 w 110"/>
                <a:gd name="T49" fmla="*/ 13 h 317"/>
                <a:gd name="T50" fmla="*/ 12 w 110"/>
                <a:gd name="T51" fmla="*/ 4 h 317"/>
                <a:gd name="T52" fmla="*/ 25 w 110"/>
                <a:gd name="T53"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317">
                  <a:moveTo>
                    <a:pt x="25" y="62"/>
                  </a:moveTo>
                  <a:lnTo>
                    <a:pt x="25" y="293"/>
                  </a:lnTo>
                  <a:lnTo>
                    <a:pt x="85" y="293"/>
                  </a:lnTo>
                  <a:lnTo>
                    <a:pt x="85" y="62"/>
                  </a:lnTo>
                  <a:lnTo>
                    <a:pt x="25" y="62"/>
                  </a:lnTo>
                  <a:close/>
                  <a:moveTo>
                    <a:pt x="25" y="24"/>
                  </a:moveTo>
                  <a:lnTo>
                    <a:pt x="25" y="49"/>
                  </a:lnTo>
                  <a:lnTo>
                    <a:pt x="85" y="49"/>
                  </a:lnTo>
                  <a:lnTo>
                    <a:pt x="85" y="24"/>
                  </a:lnTo>
                  <a:lnTo>
                    <a:pt x="25" y="24"/>
                  </a:lnTo>
                  <a:close/>
                  <a:moveTo>
                    <a:pt x="25" y="0"/>
                  </a:moveTo>
                  <a:lnTo>
                    <a:pt x="85" y="0"/>
                  </a:lnTo>
                  <a:lnTo>
                    <a:pt x="98" y="4"/>
                  </a:lnTo>
                  <a:lnTo>
                    <a:pt x="107" y="13"/>
                  </a:lnTo>
                  <a:lnTo>
                    <a:pt x="110" y="24"/>
                  </a:lnTo>
                  <a:lnTo>
                    <a:pt x="110" y="293"/>
                  </a:lnTo>
                  <a:lnTo>
                    <a:pt x="107" y="305"/>
                  </a:lnTo>
                  <a:lnTo>
                    <a:pt x="98" y="313"/>
                  </a:lnTo>
                  <a:lnTo>
                    <a:pt x="85" y="317"/>
                  </a:lnTo>
                  <a:lnTo>
                    <a:pt x="25" y="317"/>
                  </a:lnTo>
                  <a:lnTo>
                    <a:pt x="12" y="313"/>
                  </a:lnTo>
                  <a:lnTo>
                    <a:pt x="3" y="305"/>
                  </a:lnTo>
                  <a:lnTo>
                    <a:pt x="0" y="293"/>
                  </a:lnTo>
                  <a:lnTo>
                    <a:pt x="0" y="24"/>
                  </a:lnTo>
                  <a:lnTo>
                    <a:pt x="3" y="13"/>
                  </a:lnTo>
                  <a:lnTo>
                    <a:pt x="12" y="4"/>
                  </a:lnTo>
                  <a:lnTo>
                    <a:pt x="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38"/>
            <p:cNvSpPr>
              <a:spLocks noEditPoints="1"/>
            </p:cNvSpPr>
            <p:nvPr/>
          </p:nvSpPr>
          <p:spPr bwMode="auto">
            <a:xfrm>
              <a:off x="7735888" y="4006850"/>
              <a:ext cx="176213" cy="387350"/>
            </a:xfrm>
            <a:custGeom>
              <a:avLst/>
              <a:gdLst>
                <a:gd name="T0" fmla="*/ 25 w 111"/>
                <a:gd name="T1" fmla="*/ 62 h 244"/>
                <a:gd name="T2" fmla="*/ 25 w 111"/>
                <a:gd name="T3" fmla="*/ 220 h 244"/>
                <a:gd name="T4" fmla="*/ 86 w 111"/>
                <a:gd name="T5" fmla="*/ 220 h 244"/>
                <a:gd name="T6" fmla="*/ 86 w 111"/>
                <a:gd name="T7" fmla="*/ 62 h 244"/>
                <a:gd name="T8" fmla="*/ 25 w 111"/>
                <a:gd name="T9" fmla="*/ 62 h 244"/>
                <a:gd name="T10" fmla="*/ 25 w 111"/>
                <a:gd name="T11" fmla="*/ 25 h 244"/>
                <a:gd name="T12" fmla="*/ 25 w 111"/>
                <a:gd name="T13" fmla="*/ 49 h 244"/>
                <a:gd name="T14" fmla="*/ 86 w 111"/>
                <a:gd name="T15" fmla="*/ 49 h 244"/>
                <a:gd name="T16" fmla="*/ 86 w 111"/>
                <a:gd name="T17" fmla="*/ 25 h 244"/>
                <a:gd name="T18" fmla="*/ 25 w 111"/>
                <a:gd name="T19" fmla="*/ 25 h 244"/>
                <a:gd name="T20" fmla="*/ 25 w 111"/>
                <a:gd name="T21" fmla="*/ 0 h 244"/>
                <a:gd name="T22" fmla="*/ 86 w 111"/>
                <a:gd name="T23" fmla="*/ 0 h 244"/>
                <a:gd name="T24" fmla="*/ 98 w 111"/>
                <a:gd name="T25" fmla="*/ 3 h 244"/>
                <a:gd name="T26" fmla="*/ 106 w 111"/>
                <a:gd name="T27" fmla="*/ 13 h 244"/>
                <a:gd name="T28" fmla="*/ 111 w 111"/>
                <a:gd name="T29" fmla="*/ 25 h 244"/>
                <a:gd name="T30" fmla="*/ 111 w 111"/>
                <a:gd name="T31" fmla="*/ 220 h 244"/>
                <a:gd name="T32" fmla="*/ 106 w 111"/>
                <a:gd name="T33" fmla="*/ 232 h 244"/>
                <a:gd name="T34" fmla="*/ 98 w 111"/>
                <a:gd name="T35" fmla="*/ 240 h 244"/>
                <a:gd name="T36" fmla="*/ 86 w 111"/>
                <a:gd name="T37" fmla="*/ 244 h 244"/>
                <a:gd name="T38" fmla="*/ 25 w 111"/>
                <a:gd name="T39" fmla="*/ 244 h 244"/>
                <a:gd name="T40" fmla="*/ 13 w 111"/>
                <a:gd name="T41" fmla="*/ 240 h 244"/>
                <a:gd name="T42" fmla="*/ 4 w 111"/>
                <a:gd name="T43" fmla="*/ 232 h 244"/>
                <a:gd name="T44" fmla="*/ 0 w 111"/>
                <a:gd name="T45" fmla="*/ 220 h 244"/>
                <a:gd name="T46" fmla="*/ 0 w 111"/>
                <a:gd name="T47" fmla="*/ 25 h 244"/>
                <a:gd name="T48" fmla="*/ 4 w 111"/>
                <a:gd name="T49" fmla="*/ 13 h 244"/>
                <a:gd name="T50" fmla="*/ 13 w 111"/>
                <a:gd name="T51" fmla="*/ 3 h 244"/>
                <a:gd name="T52" fmla="*/ 25 w 111"/>
                <a:gd name="T53"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244">
                  <a:moveTo>
                    <a:pt x="25" y="62"/>
                  </a:moveTo>
                  <a:lnTo>
                    <a:pt x="25" y="220"/>
                  </a:lnTo>
                  <a:lnTo>
                    <a:pt x="86" y="220"/>
                  </a:lnTo>
                  <a:lnTo>
                    <a:pt x="86" y="62"/>
                  </a:lnTo>
                  <a:lnTo>
                    <a:pt x="25" y="62"/>
                  </a:lnTo>
                  <a:close/>
                  <a:moveTo>
                    <a:pt x="25" y="25"/>
                  </a:moveTo>
                  <a:lnTo>
                    <a:pt x="25" y="49"/>
                  </a:lnTo>
                  <a:lnTo>
                    <a:pt x="86" y="49"/>
                  </a:lnTo>
                  <a:lnTo>
                    <a:pt x="86" y="25"/>
                  </a:lnTo>
                  <a:lnTo>
                    <a:pt x="25" y="25"/>
                  </a:lnTo>
                  <a:close/>
                  <a:moveTo>
                    <a:pt x="25" y="0"/>
                  </a:moveTo>
                  <a:lnTo>
                    <a:pt x="86" y="0"/>
                  </a:lnTo>
                  <a:lnTo>
                    <a:pt x="98" y="3"/>
                  </a:lnTo>
                  <a:lnTo>
                    <a:pt x="106" y="13"/>
                  </a:lnTo>
                  <a:lnTo>
                    <a:pt x="111" y="25"/>
                  </a:lnTo>
                  <a:lnTo>
                    <a:pt x="111" y="220"/>
                  </a:lnTo>
                  <a:lnTo>
                    <a:pt x="106" y="232"/>
                  </a:lnTo>
                  <a:lnTo>
                    <a:pt x="98" y="240"/>
                  </a:lnTo>
                  <a:lnTo>
                    <a:pt x="86" y="244"/>
                  </a:lnTo>
                  <a:lnTo>
                    <a:pt x="25" y="244"/>
                  </a:lnTo>
                  <a:lnTo>
                    <a:pt x="13" y="240"/>
                  </a:lnTo>
                  <a:lnTo>
                    <a:pt x="4" y="232"/>
                  </a:lnTo>
                  <a:lnTo>
                    <a:pt x="0" y="220"/>
                  </a:lnTo>
                  <a:lnTo>
                    <a:pt x="0" y="25"/>
                  </a:lnTo>
                  <a:lnTo>
                    <a:pt x="4" y="13"/>
                  </a:lnTo>
                  <a:lnTo>
                    <a:pt x="13" y="3"/>
                  </a:lnTo>
                  <a:lnTo>
                    <a:pt x="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39"/>
            <p:cNvSpPr>
              <a:spLocks noEditPoints="1"/>
            </p:cNvSpPr>
            <p:nvPr/>
          </p:nvSpPr>
          <p:spPr bwMode="auto">
            <a:xfrm>
              <a:off x="8434388" y="3657600"/>
              <a:ext cx="173038" cy="736600"/>
            </a:xfrm>
            <a:custGeom>
              <a:avLst/>
              <a:gdLst>
                <a:gd name="T0" fmla="*/ 24 w 109"/>
                <a:gd name="T1" fmla="*/ 62 h 464"/>
                <a:gd name="T2" fmla="*/ 24 w 109"/>
                <a:gd name="T3" fmla="*/ 440 h 464"/>
                <a:gd name="T4" fmla="*/ 85 w 109"/>
                <a:gd name="T5" fmla="*/ 440 h 464"/>
                <a:gd name="T6" fmla="*/ 85 w 109"/>
                <a:gd name="T7" fmla="*/ 62 h 464"/>
                <a:gd name="T8" fmla="*/ 24 w 109"/>
                <a:gd name="T9" fmla="*/ 62 h 464"/>
                <a:gd name="T10" fmla="*/ 24 w 109"/>
                <a:gd name="T11" fmla="*/ 25 h 464"/>
                <a:gd name="T12" fmla="*/ 24 w 109"/>
                <a:gd name="T13" fmla="*/ 49 h 464"/>
                <a:gd name="T14" fmla="*/ 85 w 109"/>
                <a:gd name="T15" fmla="*/ 49 h 464"/>
                <a:gd name="T16" fmla="*/ 85 w 109"/>
                <a:gd name="T17" fmla="*/ 25 h 464"/>
                <a:gd name="T18" fmla="*/ 24 w 109"/>
                <a:gd name="T19" fmla="*/ 25 h 464"/>
                <a:gd name="T20" fmla="*/ 24 w 109"/>
                <a:gd name="T21" fmla="*/ 0 h 464"/>
                <a:gd name="T22" fmla="*/ 85 w 109"/>
                <a:gd name="T23" fmla="*/ 0 h 464"/>
                <a:gd name="T24" fmla="*/ 98 w 109"/>
                <a:gd name="T25" fmla="*/ 4 h 464"/>
                <a:gd name="T26" fmla="*/ 106 w 109"/>
                <a:gd name="T27" fmla="*/ 13 h 464"/>
                <a:gd name="T28" fmla="*/ 109 w 109"/>
                <a:gd name="T29" fmla="*/ 25 h 464"/>
                <a:gd name="T30" fmla="*/ 109 w 109"/>
                <a:gd name="T31" fmla="*/ 440 h 464"/>
                <a:gd name="T32" fmla="*/ 106 w 109"/>
                <a:gd name="T33" fmla="*/ 452 h 464"/>
                <a:gd name="T34" fmla="*/ 98 w 109"/>
                <a:gd name="T35" fmla="*/ 460 h 464"/>
                <a:gd name="T36" fmla="*/ 85 w 109"/>
                <a:gd name="T37" fmla="*/ 464 h 464"/>
                <a:gd name="T38" fmla="*/ 24 w 109"/>
                <a:gd name="T39" fmla="*/ 464 h 464"/>
                <a:gd name="T40" fmla="*/ 11 w 109"/>
                <a:gd name="T41" fmla="*/ 460 h 464"/>
                <a:gd name="T42" fmla="*/ 3 w 109"/>
                <a:gd name="T43" fmla="*/ 452 h 464"/>
                <a:gd name="T44" fmla="*/ 0 w 109"/>
                <a:gd name="T45" fmla="*/ 440 h 464"/>
                <a:gd name="T46" fmla="*/ 0 w 109"/>
                <a:gd name="T47" fmla="*/ 25 h 464"/>
                <a:gd name="T48" fmla="*/ 3 w 109"/>
                <a:gd name="T49" fmla="*/ 13 h 464"/>
                <a:gd name="T50" fmla="*/ 11 w 109"/>
                <a:gd name="T51" fmla="*/ 4 h 464"/>
                <a:gd name="T52" fmla="*/ 24 w 109"/>
                <a:gd name="T53"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464">
                  <a:moveTo>
                    <a:pt x="24" y="62"/>
                  </a:moveTo>
                  <a:lnTo>
                    <a:pt x="24" y="440"/>
                  </a:lnTo>
                  <a:lnTo>
                    <a:pt x="85" y="440"/>
                  </a:lnTo>
                  <a:lnTo>
                    <a:pt x="85" y="62"/>
                  </a:lnTo>
                  <a:lnTo>
                    <a:pt x="24" y="62"/>
                  </a:lnTo>
                  <a:close/>
                  <a:moveTo>
                    <a:pt x="24" y="25"/>
                  </a:moveTo>
                  <a:lnTo>
                    <a:pt x="24" y="49"/>
                  </a:lnTo>
                  <a:lnTo>
                    <a:pt x="85" y="49"/>
                  </a:lnTo>
                  <a:lnTo>
                    <a:pt x="85" y="25"/>
                  </a:lnTo>
                  <a:lnTo>
                    <a:pt x="24" y="25"/>
                  </a:lnTo>
                  <a:close/>
                  <a:moveTo>
                    <a:pt x="24" y="0"/>
                  </a:moveTo>
                  <a:lnTo>
                    <a:pt x="85" y="0"/>
                  </a:lnTo>
                  <a:lnTo>
                    <a:pt x="98" y="4"/>
                  </a:lnTo>
                  <a:lnTo>
                    <a:pt x="106" y="13"/>
                  </a:lnTo>
                  <a:lnTo>
                    <a:pt x="109" y="25"/>
                  </a:lnTo>
                  <a:lnTo>
                    <a:pt x="109" y="440"/>
                  </a:lnTo>
                  <a:lnTo>
                    <a:pt x="106" y="452"/>
                  </a:lnTo>
                  <a:lnTo>
                    <a:pt x="98" y="460"/>
                  </a:lnTo>
                  <a:lnTo>
                    <a:pt x="85" y="464"/>
                  </a:lnTo>
                  <a:lnTo>
                    <a:pt x="24" y="464"/>
                  </a:lnTo>
                  <a:lnTo>
                    <a:pt x="11" y="460"/>
                  </a:lnTo>
                  <a:lnTo>
                    <a:pt x="3" y="452"/>
                  </a:lnTo>
                  <a:lnTo>
                    <a:pt x="0" y="440"/>
                  </a:lnTo>
                  <a:lnTo>
                    <a:pt x="0" y="25"/>
                  </a:lnTo>
                  <a:lnTo>
                    <a:pt x="3" y="13"/>
                  </a:lnTo>
                  <a:lnTo>
                    <a:pt x="11" y="4"/>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40"/>
            <p:cNvSpPr>
              <a:spLocks noEditPoints="1"/>
            </p:cNvSpPr>
            <p:nvPr/>
          </p:nvSpPr>
          <p:spPr bwMode="auto">
            <a:xfrm>
              <a:off x="7969250" y="3773488"/>
              <a:ext cx="173038" cy="620713"/>
            </a:xfrm>
            <a:custGeom>
              <a:avLst/>
              <a:gdLst>
                <a:gd name="T0" fmla="*/ 24 w 109"/>
                <a:gd name="T1" fmla="*/ 62 h 391"/>
                <a:gd name="T2" fmla="*/ 24 w 109"/>
                <a:gd name="T3" fmla="*/ 367 h 391"/>
                <a:gd name="T4" fmla="*/ 86 w 109"/>
                <a:gd name="T5" fmla="*/ 367 h 391"/>
                <a:gd name="T6" fmla="*/ 86 w 109"/>
                <a:gd name="T7" fmla="*/ 62 h 391"/>
                <a:gd name="T8" fmla="*/ 24 w 109"/>
                <a:gd name="T9" fmla="*/ 62 h 391"/>
                <a:gd name="T10" fmla="*/ 24 w 109"/>
                <a:gd name="T11" fmla="*/ 25 h 391"/>
                <a:gd name="T12" fmla="*/ 24 w 109"/>
                <a:gd name="T13" fmla="*/ 49 h 391"/>
                <a:gd name="T14" fmla="*/ 86 w 109"/>
                <a:gd name="T15" fmla="*/ 49 h 391"/>
                <a:gd name="T16" fmla="*/ 86 w 109"/>
                <a:gd name="T17" fmla="*/ 25 h 391"/>
                <a:gd name="T18" fmla="*/ 24 w 109"/>
                <a:gd name="T19" fmla="*/ 25 h 391"/>
                <a:gd name="T20" fmla="*/ 24 w 109"/>
                <a:gd name="T21" fmla="*/ 0 h 391"/>
                <a:gd name="T22" fmla="*/ 86 w 109"/>
                <a:gd name="T23" fmla="*/ 0 h 391"/>
                <a:gd name="T24" fmla="*/ 97 w 109"/>
                <a:gd name="T25" fmla="*/ 5 h 391"/>
                <a:gd name="T26" fmla="*/ 106 w 109"/>
                <a:gd name="T27" fmla="*/ 13 h 391"/>
                <a:gd name="T28" fmla="*/ 109 w 109"/>
                <a:gd name="T29" fmla="*/ 25 h 391"/>
                <a:gd name="T30" fmla="*/ 109 w 109"/>
                <a:gd name="T31" fmla="*/ 367 h 391"/>
                <a:gd name="T32" fmla="*/ 106 w 109"/>
                <a:gd name="T33" fmla="*/ 379 h 391"/>
                <a:gd name="T34" fmla="*/ 97 w 109"/>
                <a:gd name="T35" fmla="*/ 387 h 391"/>
                <a:gd name="T36" fmla="*/ 86 w 109"/>
                <a:gd name="T37" fmla="*/ 391 h 391"/>
                <a:gd name="T38" fmla="*/ 24 w 109"/>
                <a:gd name="T39" fmla="*/ 391 h 391"/>
                <a:gd name="T40" fmla="*/ 13 w 109"/>
                <a:gd name="T41" fmla="*/ 387 h 391"/>
                <a:gd name="T42" fmla="*/ 3 w 109"/>
                <a:gd name="T43" fmla="*/ 379 h 391"/>
                <a:gd name="T44" fmla="*/ 0 w 109"/>
                <a:gd name="T45" fmla="*/ 367 h 391"/>
                <a:gd name="T46" fmla="*/ 0 w 109"/>
                <a:gd name="T47" fmla="*/ 25 h 391"/>
                <a:gd name="T48" fmla="*/ 3 w 109"/>
                <a:gd name="T49" fmla="*/ 13 h 391"/>
                <a:gd name="T50" fmla="*/ 13 w 109"/>
                <a:gd name="T51" fmla="*/ 5 h 391"/>
                <a:gd name="T52" fmla="*/ 24 w 109"/>
                <a:gd name="T53"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391">
                  <a:moveTo>
                    <a:pt x="24" y="62"/>
                  </a:moveTo>
                  <a:lnTo>
                    <a:pt x="24" y="367"/>
                  </a:lnTo>
                  <a:lnTo>
                    <a:pt x="86" y="367"/>
                  </a:lnTo>
                  <a:lnTo>
                    <a:pt x="86" y="62"/>
                  </a:lnTo>
                  <a:lnTo>
                    <a:pt x="24" y="62"/>
                  </a:lnTo>
                  <a:close/>
                  <a:moveTo>
                    <a:pt x="24" y="25"/>
                  </a:moveTo>
                  <a:lnTo>
                    <a:pt x="24" y="49"/>
                  </a:lnTo>
                  <a:lnTo>
                    <a:pt x="86" y="49"/>
                  </a:lnTo>
                  <a:lnTo>
                    <a:pt x="86" y="25"/>
                  </a:lnTo>
                  <a:lnTo>
                    <a:pt x="24" y="25"/>
                  </a:lnTo>
                  <a:close/>
                  <a:moveTo>
                    <a:pt x="24" y="0"/>
                  </a:moveTo>
                  <a:lnTo>
                    <a:pt x="86" y="0"/>
                  </a:lnTo>
                  <a:lnTo>
                    <a:pt x="97" y="5"/>
                  </a:lnTo>
                  <a:lnTo>
                    <a:pt x="106" y="13"/>
                  </a:lnTo>
                  <a:lnTo>
                    <a:pt x="109" y="25"/>
                  </a:lnTo>
                  <a:lnTo>
                    <a:pt x="109" y="367"/>
                  </a:lnTo>
                  <a:lnTo>
                    <a:pt x="106" y="379"/>
                  </a:lnTo>
                  <a:lnTo>
                    <a:pt x="97" y="387"/>
                  </a:lnTo>
                  <a:lnTo>
                    <a:pt x="86" y="391"/>
                  </a:lnTo>
                  <a:lnTo>
                    <a:pt x="24" y="391"/>
                  </a:lnTo>
                  <a:lnTo>
                    <a:pt x="13" y="387"/>
                  </a:lnTo>
                  <a:lnTo>
                    <a:pt x="3" y="379"/>
                  </a:lnTo>
                  <a:lnTo>
                    <a:pt x="0" y="367"/>
                  </a:lnTo>
                  <a:lnTo>
                    <a:pt x="0" y="25"/>
                  </a:lnTo>
                  <a:lnTo>
                    <a:pt x="3" y="13"/>
                  </a:lnTo>
                  <a:lnTo>
                    <a:pt x="13" y="5"/>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772318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bject 2"/>
          <p:cNvSpPr/>
          <p:nvPr/>
        </p:nvSpPr>
        <p:spPr>
          <a:xfrm>
            <a:off x="-27711" y="3218"/>
            <a:ext cx="18301856" cy="111653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B2B6CA"/>
          </a:solidFill>
          <a:ln>
            <a:solidFill>
              <a:srgbClr val="B2B6CA"/>
            </a:solidFill>
          </a:ln>
        </p:spPr>
        <p:txBody>
          <a:bodyPr wrap="square" lIns="0" tIns="0" rIns="0" bIns="0" rtlCol="0"/>
          <a:lstStyle/>
          <a:p>
            <a:endParaRPr dirty="0"/>
          </a:p>
        </p:txBody>
      </p:sp>
      <p:sp>
        <p:nvSpPr>
          <p:cNvPr id="49" name="CuadroTexto 48"/>
          <p:cNvSpPr txBox="1"/>
          <p:nvPr/>
        </p:nvSpPr>
        <p:spPr>
          <a:xfrm>
            <a:off x="48095" y="197703"/>
            <a:ext cx="7952905" cy="830997"/>
          </a:xfrm>
          <a:prstGeom prst="rect">
            <a:avLst/>
          </a:prstGeom>
          <a:noFill/>
        </p:spPr>
        <p:txBody>
          <a:bodyPr wrap="square" rtlCol="0">
            <a:spAutoFit/>
          </a:bodyPr>
          <a:lstStyle/>
          <a:p>
            <a:pPr>
              <a:defRPr/>
            </a:pPr>
            <a:r>
              <a:rPr lang="es-CO" sz="4800" spc="-300" dirty="0" smtClean="0">
                <a:solidFill>
                  <a:schemeClr val="bg1"/>
                </a:solidFill>
                <a:latin typeface="Arial" panose="020B0604020202020204" pitchFamily="34" charset="0"/>
                <a:ea typeface="Roboto" pitchFamily="2" charset="0"/>
                <a:cs typeface="Arial" panose="020B0604020202020204" pitchFamily="34" charset="0"/>
              </a:rPr>
              <a:t>MODELAMIENTO DE DATOS</a:t>
            </a:r>
            <a:endParaRPr lang="es-CO" sz="5400" spc="-300" dirty="0">
              <a:solidFill>
                <a:schemeClr val="bg1"/>
              </a:solidFill>
              <a:latin typeface="Arial" panose="020B0604020202020204" pitchFamily="34" charset="0"/>
              <a:ea typeface="Roboto" pitchFamily="2" charset="0"/>
              <a:cs typeface="Arial" panose="020B0604020202020204" pitchFamily="34" charset="0"/>
            </a:endParaRPr>
          </a:p>
        </p:txBody>
      </p:sp>
      <p:cxnSp>
        <p:nvCxnSpPr>
          <p:cNvPr id="50" name="Conector recto 49"/>
          <p:cNvCxnSpPr/>
          <p:nvPr/>
        </p:nvCxnSpPr>
        <p:spPr>
          <a:xfrm flipH="1">
            <a:off x="7772400" y="223075"/>
            <a:ext cx="0" cy="78853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5" name="object 13"/>
          <p:cNvSpPr/>
          <p:nvPr/>
        </p:nvSpPr>
        <p:spPr>
          <a:xfrm>
            <a:off x="0" y="8905098"/>
            <a:ext cx="3913154" cy="1429590"/>
          </a:xfrm>
          <a:prstGeom prst="rect">
            <a:avLst/>
          </a:prstGeom>
          <a:blipFill>
            <a:blip r:embed="rId3" cstate="print">
              <a:duotone>
                <a:prstClr val="black"/>
                <a:schemeClr val="accent1">
                  <a:tint val="45000"/>
                  <a:satMod val="400000"/>
                </a:schemeClr>
              </a:duotone>
            </a:blip>
            <a:srcRect/>
            <a:stretch>
              <a:fillRect t="-41106" b="-28261"/>
            </a:stretch>
          </a:blipFill>
        </p:spPr>
        <p:txBody>
          <a:bodyPr wrap="square" lIns="0" tIns="0" rIns="0" bIns="0" rtlCol="0"/>
          <a:lstStyle/>
          <a:p>
            <a:endParaRPr dirty="0"/>
          </a:p>
        </p:txBody>
      </p:sp>
      <p:sp>
        <p:nvSpPr>
          <p:cNvPr id="56" name="CuadroTexto 55">
            <a:extLst>
              <a:ext uri="{FF2B5EF4-FFF2-40B4-BE49-F238E27FC236}">
                <a16:creationId xmlns:a16="http://schemas.microsoft.com/office/drawing/2014/main" id="{FC42B99C-228A-48AF-9BD3-093738346895}"/>
              </a:ext>
            </a:extLst>
          </p:cNvPr>
          <p:cNvSpPr txBox="1"/>
          <p:nvPr/>
        </p:nvSpPr>
        <p:spPr>
          <a:xfrm>
            <a:off x="-152400" y="1463352"/>
            <a:ext cx="6953213" cy="523220"/>
          </a:xfrm>
          <a:prstGeom prst="rect">
            <a:avLst/>
          </a:prstGeom>
          <a:noFill/>
        </p:spPr>
        <p:txBody>
          <a:bodyPr wrap="square" rtlCol="0">
            <a:spAutoFit/>
          </a:bodyPr>
          <a:lstStyle/>
          <a:p>
            <a:pPr algn="ctr"/>
            <a:r>
              <a:rPr lang="es-ES" sz="2800" spc="-150" dirty="0" smtClean="0">
                <a:solidFill>
                  <a:srgbClr val="008FAD"/>
                </a:solidFill>
                <a:latin typeface="Arial" panose="020B0604020202020204" pitchFamily="34" charset="0"/>
                <a:cs typeface="Arial" panose="020B0604020202020204" pitchFamily="34" charset="0"/>
              </a:rPr>
              <a:t>METODOLOGÍAS  SUPERVISADAS</a:t>
            </a:r>
            <a:endParaRPr lang="es-CO" sz="2800" spc="-150" dirty="0">
              <a:solidFill>
                <a:srgbClr val="008FAD"/>
              </a:solidFill>
              <a:latin typeface="Arial" panose="020B0604020202020204" pitchFamily="34" charset="0"/>
              <a:cs typeface="Arial" panose="020B0604020202020204" pitchFamily="34" charset="0"/>
            </a:endParaRPr>
          </a:p>
        </p:txBody>
      </p:sp>
      <p:sp>
        <p:nvSpPr>
          <p:cNvPr id="30" name="CuadroTexto 29"/>
          <p:cNvSpPr txBox="1"/>
          <p:nvPr/>
        </p:nvSpPr>
        <p:spPr>
          <a:xfrm>
            <a:off x="324579" y="4305300"/>
            <a:ext cx="3652918" cy="415498"/>
          </a:xfrm>
          <a:prstGeom prst="rect">
            <a:avLst/>
          </a:prstGeom>
          <a:noFill/>
        </p:spPr>
        <p:txBody>
          <a:bodyPr wrap="square" rtlCol="0">
            <a:spAutoFit/>
          </a:bodyPr>
          <a:lstStyle/>
          <a:p>
            <a:pPr algn="ctr"/>
            <a:r>
              <a:rPr lang="es-CO" sz="2100" b="1" spc="-150" dirty="0" smtClean="0">
                <a:solidFill>
                  <a:srgbClr val="42B4BE"/>
                </a:solidFill>
                <a:latin typeface="Arial" panose="020B0604020202020204" pitchFamily="34" charset="0"/>
                <a:cs typeface="Arial" panose="020B0604020202020204" pitchFamily="34" charset="0"/>
              </a:rPr>
              <a:t>CONJUNTO ENTRENAMIENTO</a:t>
            </a:r>
            <a:endParaRPr lang="es-CO" sz="2100" b="1" spc="-150" dirty="0">
              <a:solidFill>
                <a:srgbClr val="42B4BE"/>
              </a:solidFill>
              <a:latin typeface="Arial" panose="020B0604020202020204" pitchFamily="34" charset="0"/>
              <a:cs typeface="Arial" panose="020B0604020202020204" pitchFamily="34" charset="0"/>
            </a:endParaRPr>
          </a:p>
        </p:txBody>
      </p:sp>
      <p:sp>
        <p:nvSpPr>
          <p:cNvPr id="33" name="CuadroTexto 32"/>
          <p:cNvSpPr txBox="1"/>
          <p:nvPr/>
        </p:nvSpPr>
        <p:spPr>
          <a:xfrm>
            <a:off x="324579" y="6591300"/>
            <a:ext cx="3652918" cy="415498"/>
          </a:xfrm>
          <a:prstGeom prst="rect">
            <a:avLst/>
          </a:prstGeom>
          <a:noFill/>
        </p:spPr>
        <p:txBody>
          <a:bodyPr wrap="square" rtlCol="0">
            <a:spAutoFit/>
          </a:bodyPr>
          <a:lstStyle/>
          <a:p>
            <a:pPr algn="ctr"/>
            <a:r>
              <a:rPr lang="es-CO" sz="2100" b="1" spc="-150" dirty="0" smtClean="0">
                <a:solidFill>
                  <a:srgbClr val="42B4BE"/>
                </a:solidFill>
                <a:latin typeface="Arial" panose="020B0604020202020204" pitchFamily="34" charset="0"/>
                <a:cs typeface="Arial" panose="020B0604020202020204" pitchFamily="34" charset="0"/>
              </a:rPr>
              <a:t>CONJUNTO VALIDACIÓN</a:t>
            </a:r>
            <a:endParaRPr lang="es-CO" sz="2100" b="1" spc="-150" dirty="0">
              <a:solidFill>
                <a:srgbClr val="42B4BE"/>
              </a:solidFill>
              <a:latin typeface="Arial" panose="020B0604020202020204" pitchFamily="34" charset="0"/>
              <a:cs typeface="Arial" panose="020B0604020202020204" pitchFamily="34" charset="0"/>
            </a:endParaRPr>
          </a:p>
        </p:txBody>
      </p:sp>
      <p:sp>
        <p:nvSpPr>
          <p:cNvPr id="8" name="Proceso 7"/>
          <p:cNvSpPr/>
          <p:nvPr/>
        </p:nvSpPr>
        <p:spPr>
          <a:xfrm>
            <a:off x="4307740" y="3596487"/>
            <a:ext cx="4450245" cy="4293879"/>
          </a:xfrm>
          <a:prstGeom prst="flowChartProcess">
            <a:avLst/>
          </a:prstGeom>
          <a:noFill/>
          <a:ln>
            <a:solidFill>
              <a:srgbClr val="77B9BB"/>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es-CO" sz="2700" dirty="0"/>
          </a:p>
        </p:txBody>
      </p:sp>
      <p:sp>
        <p:nvSpPr>
          <p:cNvPr id="9" name="Proceso 8"/>
          <p:cNvSpPr/>
          <p:nvPr/>
        </p:nvSpPr>
        <p:spPr>
          <a:xfrm>
            <a:off x="8763000" y="3603924"/>
            <a:ext cx="4532608" cy="4287503"/>
          </a:xfrm>
          <a:prstGeom prst="flowChartProcess">
            <a:avLst/>
          </a:prstGeom>
          <a:noFill/>
          <a:ln>
            <a:solidFill>
              <a:srgbClr val="77B9BB"/>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pPr algn="ctr"/>
            <a:r>
              <a:rPr lang="es-CO" sz="2700" dirty="0"/>
              <a:t> </a:t>
            </a:r>
          </a:p>
        </p:txBody>
      </p:sp>
      <p:sp>
        <p:nvSpPr>
          <p:cNvPr id="10" name="Proceso 9"/>
          <p:cNvSpPr/>
          <p:nvPr/>
        </p:nvSpPr>
        <p:spPr>
          <a:xfrm>
            <a:off x="13295608" y="3604986"/>
            <a:ext cx="4462619" cy="4285381"/>
          </a:xfrm>
          <a:prstGeom prst="flowChartProcess">
            <a:avLst/>
          </a:prstGeom>
          <a:noFill/>
          <a:ln>
            <a:solidFill>
              <a:srgbClr val="77B9BB"/>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es-CO" sz="2700" dirty="0"/>
          </a:p>
        </p:txBody>
      </p:sp>
      <p:sp>
        <p:nvSpPr>
          <p:cNvPr id="11" name="Proceso 10"/>
          <p:cNvSpPr/>
          <p:nvPr/>
        </p:nvSpPr>
        <p:spPr>
          <a:xfrm>
            <a:off x="4352876" y="2888122"/>
            <a:ext cx="4380534" cy="714777"/>
          </a:xfrm>
          <a:prstGeom prst="flowChart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O" sz="2700" dirty="0"/>
          </a:p>
        </p:txBody>
      </p:sp>
      <p:sp>
        <p:nvSpPr>
          <p:cNvPr id="12" name="Proceso 11"/>
          <p:cNvSpPr/>
          <p:nvPr/>
        </p:nvSpPr>
        <p:spPr>
          <a:xfrm>
            <a:off x="8855943" y="2876456"/>
            <a:ext cx="4389821" cy="714777"/>
          </a:xfrm>
          <a:prstGeom prst="flowChart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O" sz="2700" dirty="0"/>
          </a:p>
        </p:txBody>
      </p:sp>
      <p:sp>
        <p:nvSpPr>
          <p:cNvPr id="13" name="Proceso 12"/>
          <p:cNvSpPr/>
          <p:nvPr/>
        </p:nvSpPr>
        <p:spPr>
          <a:xfrm>
            <a:off x="13362108" y="2879651"/>
            <a:ext cx="4396119" cy="714777"/>
          </a:xfrm>
          <a:prstGeom prst="flowChart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O" sz="2700" dirty="0"/>
          </a:p>
        </p:txBody>
      </p:sp>
      <p:sp>
        <p:nvSpPr>
          <p:cNvPr id="15" name="CuadroTexto 14"/>
          <p:cNvSpPr txBox="1"/>
          <p:nvPr/>
        </p:nvSpPr>
        <p:spPr>
          <a:xfrm>
            <a:off x="5148447" y="2987187"/>
            <a:ext cx="2798683" cy="484748"/>
          </a:xfrm>
          <a:prstGeom prst="rect">
            <a:avLst/>
          </a:prstGeom>
          <a:noFill/>
        </p:spPr>
        <p:txBody>
          <a:bodyPr wrap="square" rtlCol="0">
            <a:spAutoFit/>
          </a:bodyPr>
          <a:lstStyle/>
          <a:p>
            <a:r>
              <a:rPr lang="es-CO" sz="2550" spc="-150" dirty="0" smtClean="0">
                <a:solidFill>
                  <a:srgbClr val="C00000"/>
                </a:solidFill>
                <a:latin typeface="Arial" panose="020B0604020202020204" pitchFamily="34" charset="0"/>
                <a:cs typeface="Arial" panose="020B0604020202020204" pitchFamily="34" charset="0"/>
              </a:rPr>
              <a:t>Regresión logística</a:t>
            </a:r>
            <a:endParaRPr lang="es-CO" sz="2550" spc="-150" dirty="0">
              <a:solidFill>
                <a:srgbClr val="C00000"/>
              </a:solidFill>
              <a:latin typeface="Arial" panose="020B0604020202020204" pitchFamily="34" charset="0"/>
              <a:cs typeface="Arial" panose="020B0604020202020204" pitchFamily="34" charset="0"/>
            </a:endParaRPr>
          </a:p>
        </p:txBody>
      </p:sp>
      <p:sp>
        <p:nvSpPr>
          <p:cNvPr id="16" name="Elipse 15"/>
          <p:cNvSpPr/>
          <p:nvPr/>
        </p:nvSpPr>
        <p:spPr>
          <a:xfrm>
            <a:off x="4057334" y="2731960"/>
            <a:ext cx="1060773" cy="1113489"/>
          </a:xfrm>
          <a:prstGeom prst="ellipse">
            <a:avLst/>
          </a:prstGeom>
          <a:gradFill flip="none" rotWithShape="1">
            <a:gsLst>
              <a:gs pos="0">
                <a:srgbClr val="34A4B0">
                  <a:tint val="66000"/>
                  <a:satMod val="160000"/>
                </a:srgbClr>
              </a:gs>
              <a:gs pos="50000">
                <a:srgbClr val="34A4B0">
                  <a:tint val="44500"/>
                  <a:satMod val="160000"/>
                </a:srgbClr>
              </a:gs>
              <a:gs pos="100000">
                <a:srgbClr val="34A4B0">
                  <a:tint val="23500"/>
                  <a:satMod val="160000"/>
                </a:srgbClr>
              </a:gs>
            </a:gsLst>
            <a:lin ang="5400000" scaled="1"/>
            <a:tileRec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2700" dirty="0"/>
          </a:p>
        </p:txBody>
      </p:sp>
      <p:sp>
        <p:nvSpPr>
          <p:cNvPr id="17" name="Rectángulo 16"/>
          <p:cNvSpPr/>
          <p:nvPr/>
        </p:nvSpPr>
        <p:spPr>
          <a:xfrm>
            <a:off x="3940467" y="2708905"/>
            <a:ext cx="1209506" cy="1107996"/>
          </a:xfrm>
          <a:prstGeom prst="rect">
            <a:avLst/>
          </a:prstGeom>
        </p:spPr>
        <p:txBody>
          <a:bodyPr wrap="square">
            <a:spAutoFit/>
          </a:bodyPr>
          <a:lstStyle/>
          <a:p>
            <a:pPr algn="ctr"/>
            <a:r>
              <a:rPr lang="es-CO" sz="6600" b="1" spc="-300" dirty="0">
                <a:solidFill>
                  <a:srgbClr val="C00000"/>
                </a:solidFill>
                <a:latin typeface="Arial" panose="020B0604020202020204" pitchFamily="34" charset="0"/>
                <a:ea typeface="Roboto" panose="02000000000000000000" pitchFamily="2" charset="0"/>
                <a:cs typeface="Arial" panose="020B0604020202020204" pitchFamily="34" charset="0"/>
              </a:rPr>
              <a:t>1</a:t>
            </a:r>
            <a:endParaRPr lang="es-CO" b="1" spc="-300" dirty="0">
              <a:solidFill>
                <a:srgbClr val="C00000"/>
              </a:solidFill>
              <a:latin typeface="Arial" panose="020B0604020202020204" pitchFamily="34" charset="0"/>
              <a:ea typeface="Roboto" panose="02000000000000000000" pitchFamily="2" charset="0"/>
              <a:cs typeface="Arial" panose="020B0604020202020204" pitchFamily="34" charset="0"/>
            </a:endParaRPr>
          </a:p>
        </p:txBody>
      </p:sp>
      <p:sp>
        <p:nvSpPr>
          <p:cNvPr id="18" name="CuadroTexto 17"/>
          <p:cNvSpPr txBox="1"/>
          <p:nvPr/>
        </p:nvSpPr>
        <p:spPr>
          <a:xfrm>
            <a:off x="9696900" y="2962299"/>
            <a:ext cx="2843197" cy="484748"/>
          </a:xfrm>
          <a:prstGeom prst="rect">
            <a:avLst/>
          </a:prstGeom>
          <a:noFill/>
        </p:spPr>
        <p:txBody>
          <a:bodyPr wrap="square" rtlCol="0">
            <a:spAutoFit/>
          </a:bodyPr>
          <a:lstStyle/>
          <a:p>
            <a:r>
              <a:rPr lang="es-CO" sz="2550" spc="-150" dirty="0" smtClean="0">
                <a:solidFill>
                  <a:srgbClr val="C00000"/>
                </a:solidFill>
                <a:latin typeface="Arial" panose="020B0604020202020204" pitchFamily="34" charset="0"/>
                <a:cs typeface="Arial" panose="020B0604020202020204" pitchFamily="34" charset="0"/>
              </a:rPr>
              <a:t>Bosques aleatorios</a:t>
            </a:r>
            <a:endParaRPr lang="es-CO" sz="2550" spc="-150" dirty="0">
              <a:solidFill>
                <a:srgbClr val="C00000"/>
              </a:solidFill>
              <a:latin typeface="Arial" panose="020B0604020202020204" pitchFamily="34" charset="0"/>
              <a:cs typeface="Arial" panose="020B0604020202020204" pitchFamily="34" charset="0"/>
            </a:endParaRPr>
          </a:p>
        </p:txBody>
      </p:sp>
      <p:sp>
        <p:nvSpPr>
          <p:cNvPr id="19" name="CuadroTexto 18"/>
          <p:cNvSpPr txBox="1"/>
          <p:nvPr/>
        </p:nvSpPr>
        <p:spPr>
          <a:xfrm>
            <a:off x="14248031" y="2994665"/>
            <a:ext cx="2634233" cy="484748"/>
          </a:xfrm>
          <a:prstGeom prst="rect">
            <a:avLst/>
          </a:prstGeom>
          <a:noFill/>
        </p:spPr>
        <p:txBody>
          <a:bodyPr wrap="square" rtlCol="0">
            <a:spAutoFit/>
          </a:bodyPr>
          <a:lstStyle/>
          <a:p>
            <a:r>
              <a:rPr lang="es-CO" sz="2550" spc="-150" dirty="0" smtClean="0">
                <a:solidFill>
                  <a:srgbClr val="C00000"/>
                </a:solidFill>
                <a:latin typeface="Arial" panose="020B0604020202020204" pitchFamily="34" charset="0"/>
                <a:cs typeface="Arial" panose="020B0604020202020204" pitchFamily="34" charset="0"/>
              </a:rPr>
              <a:t>Naive Bayes</a:t>
            </a:r>
            <a:endParaRPr lang="es-CO" sz="2550" spc="-150" dirty="0">
              <a:solidFill>
                <a:srgbClr val="C00000"/>
              </a:solidFill>
              <a:latin typeface="Arial" panose="020B0604020202020204" pitchFamily="34" charset="0"/>
              <a:cs typeface="Arial" panose="020B0604020202020204" pitchFamily="34" charset="0"/>
            </a:endParaRPr>
          </a:p>
        </p:txBody>
      </p:sp>
      <p:sp>
        <p:nvSpPr>
          <p:cNvPr id="21" name="Elipse 20"/>
          <p:cNvSpPr/>
          <p:nvPr/>
        </p:nvSpPr>
        <p:spPr>
          <a:xfrm>
            <a:off x="8545324" y="2694066"/>
            <a:ext cx="1060773" cy="1113489"/>
          </a:xfrm>
          <a:prstGeom prst="ellipse">
            <a:avLst/>
          </a:prstGeom>
          <a:gradFill flip="none" rotWithShape="1">
            <a:gsLst>
              <a:gs pos="0">
                <a:srgbClr val="34A4B0">
                  <a:tint val="66000"/>
                  <a:satMod val="160000"/>
                </a:srgbClr>
              </a:gs>
              <a:gs pos="50000">
                <a:srgbClr val="34A4B0">
                  <a:tint val="44500"/>
                  <a:satMod val="160000"/>
                </a:srgbClr>
              </a:gs>
              <a:gs pos="100000">
                <a:srgbClr val="34A4B0">
                  <a:tint val="23500"/>
                  <a:satMod val="160000"/>
                </a:srgbClr>
              </a:gs>
            </a:gsLst>
            <a:lin ang="5400000" scaled="1"/>
            <a:tileRec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2700" dirty="0"/>
          </a:p>
        </p:txBody>
      </p:sp>
      <p:sp>
        <p:nvSpPr>
          <p:cNvPr id="22" name="Rectángulo 21"/>
          <p:cNvSpPr/>
          <p:nvPr/>
        </p:nvSpPr>
        <p:spPr>
          <a:xfrm>
            <a:off x="8467075" y="2646958"/>
            <a:ext cx="1152873" cy="1107996"/>
          </a:xfrm>
          <a:prstGeom prst="rect">
            <a:avLst/>
          </a:prstGeom>
        </p:spPr>
        <p:txBody>
          <a:bodyPr wrap="square">
            <a:spAutoFit/>
          </a:bodyPr>
          <a:lstStyle/>
          <a:p>
            <a:pPr algn="ctr"/>
            <a:r>
              <a:rPr lang="es-CO" sz="6600" b="1" spc="-300" dirty="0">
                <a:solidFill>
                  <a:srgbClr val="C00000"/>
                </a:solidFill>
                <a:latin typeface="Arial" panose="020B0604020202020204" pitchFamily="34" charset="0"/>
                <a:ea typeface="Roboto" panose="02000000000000000000" pitchFamily="2" charset="0"/>
                <a:cs typeface="Arial" panose="020B0604020202020204" pitchFamily="34" charset="0"/>
              </a:rPr>
              <a:t>2</a:t>
            </a:r>
          </a:p>
        </p:txBody>
      </p:sp>
      <p:sp>
        <p:nvSpPr>
          <p:cNvPr id="23" name="Elipse 22"/>
          <p:cNvSpPr/>
          <p:nvPr/>
        </p:nvSpPr>
        <p:spPr>
          <a:xfrm>
            <a:off x="13066158" y="2665908"/>
            <a:ext cx="1060773" cy="1113489"/>
          </a:xfrm>
          <a:prstGeom prst="ellipse">
            <a:avLst/>
          </a:prstGeom>
          <a:gradFill flip="none" rotWithShape="1">
            <a:gsLst>
              <a:gs pos="0">
                <a:srgbClr val="34A4B0">
                  <a:tint val="66000"/>
                  <a:satMod val="160000"/>
                </a:srgbClr>
              </a:gs>
              <a:gs pos="50000">
                <a:srgbClr val="34A4B0">
                  <a:tint val="44500"/>
                  <a:satMod val="160000"/>
                </a:srgbClr>
              </a:gs>
              <a:gs pos="100000">
                <a:srgbClr val="34A4B0">
                  <a:tint val="23500"/>
                  <a:satMod val="160000"/>
                </a:srgbClr>
              </a:gs>
            </a:gsLst>
            <a:lin ang="5400000" scaled="1"/>
            <a:tileRec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2700" dirty="0"/>
          </a:p>
        </p:txBody>
      </p:sp>
      <p:sp>
        <p:nvSpPr>
          <p:cNvPr id="24" name="Rectángulo 23"/>
          <p:cNvSpPr/>
          <p:nvPr/>
        </p:nvSpPr>
        <p:spPr>
          <a:xfrm>
            <a:off x="13013450" y="2628900"/>
            <a:ext cx="1152873" cy="1107996"/>
          </a:xfrm>
          <a:prstGeom prst="rect">
            <a:avLst/>
          </a:prstGeom>
        </p:spPr>
        <p:txBody>
          <a:bodyPr wrap="square">
            <a:spAutoFit/>
          </a:bodyPr>
          <a:lstStyle/>
          <a:p>
            <a:pPr algn="ctr"/>
            <a:r>
              <a:rPr lang="es-CO" sz="6600" b="1" dirty="0">
                <a:solidFill>
                  <a:srgbClr val="C00000"/>
                </a:solidFill>
                <a:latin typeface="Arial" panose="020B0604020202020204" pitchFamily="34" charset="0"/>
                <a:ea typeface="Roboto" panose="02000000000000000000" pitchFamily="2" charset="0"/>
                <a:cs typeface="Arial" panose="020B0604020202020204" pitchFamily="34" charset="0"/>
              </a:rPr>
              <a:t>3</a:t>
            </a:r>
          </a:p>
        </p:txBody>
      </p:sp>
      <p:cxnSp>
        <p:nvCxnSpPr>
          <p:cNvPr id="28" name="Conector recto 27"/>
          <p:cNvCxnSpPr/>
          <p:nvPr/>
        </p:nvCxnSpPr>
        <p:spPr>
          <a:xfrm>
            <a:off x="4304115" y="5701148"/>
            <a:ext cx="13526685" cy="46529"/>
          </a:xfrm>
          <a:prstGeom prst="line">
            <a:avLst/>
          </a:prstGeom>
          <a:ln w="3175">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CuadroTexto 43"/>
          <p:cNvSpPr txBox="1"/>
          <p:nvPr/>
        </p:nvSpPr>
        <p:spPr>
          <a:xfrm>
            <a:off x="4409173" y="3974435"/>
            <a:ext cx="3652918" cy="415498"/>
          </a:xfrm>
          <a:prstGeom prst="rect">
            <a:avLst/>
          </a:prstGeom>
          <a:noFill/>
        </p:spPr>
        <p:txBody>
          <a:bodyPr wrap="square" rtlCol="0">
            <a:spAutoFit/>
          </a:bodyPr>
          <a:lstStyle/>
          <a:p>
            <a:r>
              <a:rPr lang="es-CO" sz="2100" spc="-150" dirty="0" smtClean="0">
                <a:solidFill>
                  <a:schemeClr val="bg1">
                    <a:lumMod val="50000"/>
                  </a:schemeClr>
                </a:solidFill>
                <a:latin typeface="Arial" panose="020B0604020202020204" pitchFamily="34" charset="0"/>
                <a:cs typeface="Arial" panose="020B0604020202020204" pitchFamily="34" charset="0"/>
              </a:rPr>
              <a:t>Tasa Buenos Clasificados</a:t>
            </a:r>
            <a:endParaRPr lang="es-CO" sz="2100" spc="-150" dirty="0">
              <a:solidFill>
                <a:schemeClr val="bg1">
                  <a:lumMod val="50000"/>
                </a:schemeClr>
              </a:solidFill>
              <a:latin typeface="Arial" panose="020B0604020202020204" pitchFamily="34" charset="0"/>
              <a:cs typeface="Arial" panose="020B0604020202020204" pitchFamily="34" charset="0"/>
            </a:endParaRPr>
          </a:p>
        </p:txBody>
      </p:sp>
      <p:sp>
        <p:nvSpPr>
          <p:cNvPr id="45" name="CuadroTexto 44"/>
          <p:cNvSpPr txBox="1"/>
          <p:nvPr/>
        </p:nvSpPr>
        <p:spPr>
          <a:xfrm>
            <a:off x="13526156" y="4126835"/>
            <a:ext cx="3652918" cy="415498"/>
          </a:xfrm>
          <a:prstGeom prst="rect">
            <a:avLst/>
          </a:prstGeom>
          <a:noFill/>
        </p:spPr>
        <p:txBody>
          <a:bodyPr wrap="square" rtlCol="0">
            <a:spAutoFit/>
          </a:bodyPr>
          <a:lstStyle/>
          <a:p>
            <a:r>
              <a:rPr lang="es-CO" sz="2100" spc="-150" dirty="0" smtClean="0">
                <a:solidFill>
                  <a:schemeClr val="bg1">
                    <a:lumMod val="50000"/>
                  </a:schemeClr>
                </a:solidFill>
                <a:latin typeface="Arial" panose="020B0604020202020204" pitchFamily="34" charset="0"/>
                <a:cs typeface="Arial" panose="020B0604020202020204" pitchFamily="34" charset="0"/>
              </a:rPr>
              <a:t>Tasa Buenos Clasificados</a:t>
            </a:r>
            <a:endParaRPr lang="es-CO" sz="2100" spc="-150" dirty="0">
              <a:solidFill>
                <a:schemeClr val="bg1">
                  <a:lumMod val="50000"/>
                </a:schemeClr>
              </a:solidFill>
              <a:latin typeface="Arial" panose="020B0604020202020204" pitchFamily="34" charset="0"/>
              <a:cs typeface="Arial" panose="020B0604020202020204" pitchFamily="34" charset="0"/>
            </a:endParaRPr>
          </a:p>
        </p:txBody>
      </p:sp>
      <p:sp>
        <p:nvSpPr>
          <p:cNvPr id="46" name="CuadroTexto 45"/>
          <p:cNvSpPr txBox="1"/>
          <p:nvPr/>
        </p:nvSpPr>
        <p:spPr>
          <a:xfrm>
            <a:off x="8945395" y="4050635"/>
            <a:ext cx="3652918" cy="415498"/>
          </a:xfrm>
          <a:prstGeom prst="rect">
            <a:avLst/>
          </a:prstGeom>
          <a:noFill/>
        </p:spPr>
        <p:txBody>
          <a:bodyPr wrap="square" rtlCol="0">
            <a:spAutoFit/>
          </a:bodyPr>
          <a:lstStyle/>
          <a:p>
            <a:r>
              <a:rPr lang="es-CO" sz="2100" spc="-150" dirty="0" smtClean="0">
                <a:solidFill>
                  <a:schemeClr val="bg1">
                    <a:lumMod val="50000"/>
                  </a:schemeClr>
                </a:solidFill>
                <a:latin typeface="Arial" panose="020B0604020202020204" pitchFamily="34" charset="0"/>
                <a:cs typeface="Arial" panose="020B0604020202020204" pitchFamily="34" charset="0"/>
              </a:rPr>
              <a:t>Tasa Buenos Clasificados</a:t>
            </a:r>
            <a:endParaRPr lang="es-CO" sz="2100" spc="-150" dirty="0">
              <a:solidFill>
                <a:schemeClr val="bg1">
                  <a:lumMod val="50000"/>
                </a:schemeClr>
              </a:solidFill>
              <a:latin typeface="Arial" panose="020B0604020202020204" pitchFamily="34" charset="0"/>
              <a:cs typeface="Arial" panose="020B0604020202020204" pitchFamily="34" charset="0"/>
            </a:endParaRPr>
          </a:p>
        </p:txBody>
      </p:sp>
      <p:sp>
        <p:nvSpPr>
          <p:cNvPr id="47" name="CuadroTexto 46"/>
          <p:cNvSpPr txBox="1"/>
          <p:nvPr/>
        </p:nvSpPr>
        <p:spPr>
          <a:xfrm>
            <a:off x="4409173" y="6523533"/>
            <a:ext cx="3652918" cy="415498"/>
          </a:xfrm>
          <a:prstGeom prst="rect">
            <a:avLst/>
          </a:prstGeom>
          <a:noFill/>
        </p:spPr>
        <p:txBody>
          <a:bodyPr wrap="square" rtlCol="0">
            <a:spAutoFit/>
          </a:bodyPr>
          <a:lstStyle/>
          <a:p>
            <a:r>
              <a:rPr lang="es-CO" sz="2100" spc="-150" dirty="0" smtClean="0">
                <a:solidFill>
                  <a:schemeClr val="bg1">
                    <a:lumMod val="50000"/>
                  </a:schemeClr>
                </a:solidFill>
                <a:latin typeface="Arial" panose="020B0604020202020204" pitchFamily="34" charset="0"/>
                <a:cs typeface="Arial" panose="020B0604020202020204" pitchFamily="34" charset="0"/>
              </a:rPr>
              <a:t>Tasa Malos Clasificados</a:t>
            </a:r>
            <a:endParaRPr lang="es-CO" sz="2100" spc="-150" dirty="0">
              <a:solidFill>
                <a:schemeClr val="bg1">
                  <a:lumMod val="50000"/>
                </a:schemeClr>
              </a:solidFill>
              <a:latin typeface="Arial" panose="020B0604020202020204" pitchFamily="34" charset="0"/>
              <a:cs typeface="Arial" panose="020B0604020202020204" pitchFamily="34" charset="0"/>
            </a:endParaRPr>
          </a:p>
        </p:txBody>
      </p:sp>
      <p:sp>
        <p:nvSpPr>
          <p:cNvPr id="51" name="CuadroTexto 50"/>
          <p:cNvSpPr txBox="1"/>
          <p:nvPr/>
        </p:nvSpPr>
        <p:spPr>
          <a:xfrm>
            <a:off x="13526156" y="4660235"/>
            <a:ext cx="3652918" cy="415498"/>
          </a:xfrm>
          <a:prstGeom prst="rect">
            <a:avLst/>
          </a:prstGeom>
          <a:noFill/>
        </p:spPr>
        <p:txBody>
          <a:bodyPr wrap="square" rtlCol="0">
            <a:spAutoFit/>
          </a:bodyPr>
          <a:lstStyle/>
          <a:p>
            <a:r>
              <a:rPr lang="es-CO" sz="2100" spc="-150" dirty="0" smtClean="0">
                <a:solidFill>
                  <a:schemeClr val="bg1">
                    <a:lumMod val="50000"/>
                  </a:schemeClr>
                </a:solidFill>
                <a:latin typeface="Arial" panose="020B0604020202020204" pitchFamily="34" charset="0"/>
                <a:cs typeface="Arial" panose="020B0604020202020204" pitchFamily="34" charset="0"/>
              </a:rPr>
              <a:t>Tasa Malos Clasificados</a:t>
            </a:r>
            <a:endParaRPr lang="es-CO" sz="2100" spc="-150" dirty="0">
              <a:solidFill>
                <a:schemeClr val="bg1">
                  <a:lumMod val="50000"/>
                </a:schemeClr>
              </a:solidFill>
              <a:latin typeface="Arial" panose="020B0604020202020204" pitchFamily="34" charset="0"/>
              <a:cs typeface="Arial" panose="020B0604020202020204" pitchFamily="34" charset="0"/>
            </a:endParaRPr>
          </a:p>
        </p:txBody>
      </p:sp>
      <p:sp>
        <p:nvSpPr>
          <p:cNvPr id="52" name="CuadroTexto 51"/>
          <p:cNvSpPr txBox="1"/>
          <p:nvPr/>
        </p:nvSpPr>
        <p:spPr>
          <a:xfrm>
            <a:off x="4409173" y="4507835"/>
            <a:ext cx="3652918" cy="415498"/>
          </a:xfrm>
          <a:prstGeom prst="rect">
            <a:avLst/>
          </a:prstGeom>
          <a:noFill/>
        </p:spPr>
        <p:txBody>
          <a:bodyPr wrap="square" rtlCol="0">
            <a:spAutoFit/>
          </a:bodyPr>
          <a:lstStyle/>
          <a:p>
            <a:r>
              <a:rPr lang="es-CO" sz="2100" spc="-150" dirty="0" smtClean="0">
                <a:solidFill>
                  <a:schemeClr val="bg1">
                    <a:lumMod val="50000"/>
                  </a:schemeClr>
                </a:solidFill>
                <a:latin typeface="Arial" panose="020B0604020202020204" pitchFamily="34" charset="0"/>
                <a:cs typeface="Arial" panose="020B0604020202020204" pitchFamily="34" charset="0"/>
              </a:rPr>
              <a:t>Tasa Malos Clasificados</a:t>
            </a:r>
            <a:endParaRPr lang="es-CO" sz="2100" spc="-150" dirty="0">
              <a:solidFill>
                <a:schemeClr val="bg1">
                  <a:lumMod val="50000"/>
                </a:schemeClr>
              </a:solidFill>
              <a:latin typeface="Arial" panose="020B0604020202020204" pitchFamily="34" charset="0"/>
              <a:cs typeface="Arial" panose="020B0604020202020204" pitchFamily="34" charset="0"/>
            </a:endParaRPr>
          </a:p>
        </p:txBody>
      </p:sp>
      <p:sp>
        <p:nvSpPr>
          <p:cNvPr id="53" name="CuadroTexto 52"/>
          <p:cNvSpPr txBox="1"/>
          <p:nvPr/>
        </p:nvSpPr>
        <p:spPr>
          <a:xfrm>
            <a:off x="8945395" y="4584035"/>
            <a:ext cx="3652918" cy="415498"/>
          </a:xfrm>
          <a:prstGeom prst="rect">
            <a:avLst/>
          </a:prstGeom>
          <a:noFill/>
        </p:spPr>
        <p:txBody>
          <a:bodyPr wrap="square" rtlCol="0">
            <a:spAutoFit/>
          </a:bodyPr>
          <a:lstStyle/>
          <a:p>
            <a:r>
              <a:rPr lang="es-CO" sz="2100" spc="-150" dirty="0" smtClean="0">
                <a:solidFill>
                  <a:schemeClr val="bg1">
                    <a:lumMod val="50000"/>
                  </a:schemeClr>
                </a:solidFill>
                <a:latin typeface="Arial" panose="020B0604020202020204" pitchFamily="34" charset="0"/>
                <a:cs typeface="Arial" panose="020B0604020202020204" pitchFamily="34" charset="0"/>
              </a:rPr>
              <a:t>Tasa Malos Clasificados</a:t>
            </a:r>
            <a:endParaRPr lang="es-CO" sz="2100" spc="-150" dirty="0">
              <a:solidFill>
                <a:schemeClr val="bg1">
                  <a:lumMod val="50000"/>
                </a:schemeClr>
              </a:solidFill>
              <a:latin typeface="Arial" panose="020B0604020202020204" pitchFamily="34" charset="0"/>
              <a:cs typeface="Arial" panose="020B0604020202020204" pitchFamily="34" charset="0"/>
            </a:endParaRPr>
          </a:p>
        </p:txBody>
      </p:sp>
      <p:sp>
        <p:nvSpPr>
          <p:cNvPr id="54" name="CuadroTexto 53"/>
          <p:cNvSpPr txBox="1"/>
          <p:nvPr/>
        </p:nvSpPr>
        <p:spPr>
          <a:xfrm>
            <a:off x="4409173" y="5903410"/>
            <a:ext cx="3652918" cy="415498"/>
          </a:xfrm>
          <a:prstGeom prst="rect">
            <a:avLst/>
          </a:prstGeom>
          <a:noFill/>
        </p:spPr>
        <p:txBody>
          <a:bodyPr wrap="square" rtlCol="0">
            <a:spAutoFit/>
          </a:bodyPr>
          <a:lstStyle/>
          <a:p>
            <a:r>
              <a:rPr lang="es-CO" sz="2100" spc="-150" dirty="0" smtClean="0">
                <a:solidFill>
                  <a:schemeClr val="bg1">
                    <a:lumMod val="50000"/>
                  </a:schemeClr>
                </a:solidFill>
                <a:latin typeface="Arial" panose="020B0604020202020204" pitchFamily="34" charset="0"/>
                <a:cs typeface="Arial" panose="020B0604020202020204" pitchFamily="34" charset="0"/>
              </a:rPr>
              <a:t>Tasa Buenos Clasificados</a:t>
            </a:r>
            <a:endParaRPr lang="es-CO" sz="2100" spc="-150" dirty="0">
              <a:solidFill>
                <a:schemeClr val="bg1">
                  <a:lumMod val="50000"/>
                </a:schemeClr>
              </a:solidFill>
              <a:latin typeface="Arial" panose="020B0604020202020204" pitchFamily="34" charset="0"/>
              <a:cs typeface="Arial" panose="020B0604020202020204" pitchFamily="34" charset="0"/>
            </a:endParaRPr>
          </a:p>
        </p:txBody>
      </p:sp>
      <p:sp>
        <p:nvSpPr>
          <p:cNvPr id="57" name="CuadroTexto 56"/>
          <p:cNvSpPr txBox="1"/>
          <p:nvPr/>
        </p:nvSpPr>
        <p:spPr>
          <a:xfrm>
            <a:off x="13526156" y="5903410"/>
            <a:ext cx="3652918" cy="415498"/>
          </a:xfrm>
          <a:prstGeom prst="rect">
            <a:avLst/>
          </a:prstGeom>
          <a:noFill/>
        </p:spPr>
        <p:txBody>
          <a:bodyPr wrap="square" rtlCol="0">
            <a:spAutoFit/>
          </a:bodyPr>
          <a:lstStyle/>
          <a:p>
            <a:r>
              <a:rPr lang="es-CO" sz="2100" spc="-150" dirty="0" smtClean="0">
                <a:solidFill>
                  <a:schemeClr val="bg1">
                    <a:lumMod val="50000"/>
                  </a:schemeClr>
                </a:solidFill>
                <a:latin typeface="Arial" panose="020B0604020202020204" pitchFamily="34" charset="0"/>
                <a:cs typeface="Arial" panose="020B0604020202020204" pitchFamily="34" charset="0"/>
              </a:rPr>
              <a:t>Tasa Buenos Clasificados</a:t>
            </a:r>
            <a:endParaRPr lang="es-CO" sz="2100" spc="-150" dirty="0">
              <a:solidFill>
                <a:schemeClr val="bg1">
                  <a:lumMod val="50000"/>
                </a:schemeClr>
              </a:solidFill>
              <a:latin typeface="Arial" panose="020B0604020202020204" pitchFamily="34" charset="0"/>
              <a:cs typeface="Arial" panose="020B0604020202020204" pitchFamily="34" charset="0"/>
            </a:endParaRPr>
          </a:p>
        </p:txBody>
      </p:sp>
      <p:sp>
        <p:nvSpPr>
          <p:cNvPr id="58" name="CuadroTexto 57"/>
          <p:cNvSpPr txBox="1"/>
          <p:nvPr/>
        </p:nvSpPr>
        <p:spPr>
          <a:xfrm>
            <a:off x="8945395" y="5903410"/>
            <a:ext cx="3652918" cy="415498"/>
          </a:xfrm>
          <a:prstGeom prst="rect">
            <a:avLst/>
          </a:prstGeom>
          <a:noFill/>
        </p:spPr>
        <p:txBody>
          <a:bodyPr wrap="square" rtlCol="0">
            <a:spAutoFit/>
          </a:bodyPr>
          <a:lstStyle/>
          <a:p>
            <a:r>
              <a:rPr lang="es-CO" sz="2100" spc="-150" dirty="0" smtClean="0">
                <a:solidFill>
                  <a:schemeClr val="bg1">
                    <a:lumMod val="50000"/>
                  </a:schemeClr>
                </a:solidFill>
                <a:latin typeface="Arial" panose="020B0604020202020204" pitchFamily="34" charset="0"/>
                <a:cs typeface="Arial" panose="020B0604020202020204" pitchFamily="34" charset="0"/>
              </a:rPr>
              <a:t>Tasa Buenos Clasificados</a:t>
            </a:r>
            <a:endParaRPr lang="es-CO" sz="2100" spc="-150" dirty="0">
              <a:solidFill>
                <a:schemeClr val="bg1">
                  <a:lumMod val="50000"/>
                </a:schemeClr>
              </a:solidFill>
              <a:latin typeface="Arial" panose="020B0604020202020204" pitchFamily="34" charset="0"/>
              <a:cs typeface="Arial" panose="020B0604020202020204" pitchFamily="34" charset="0"/>
            </a:endParaRPr>
          </a:p>
        </p:txBody>
      </p:sp>
      <p:sp>
        <p:nvSpPr>
          <p:cNvPr id="59" name="CuadroTexto 58"/>
          <p:cNvSpPr txBox="1"/>
          <p:nvPr/>
        </p:nvSpPr>
        <p:spPr>
          <a:xfrm>
            <a:off x="4409173" y="5093430"/>
            <a:ext cx="3652918" cy="415498"/>
          </a:xfrm>
          <a:prstGeom prst="rect">
            <a:avLst/>
          </a:prstGeom>
          <a:noFill/>
        </p:spPr>
        <p:txBody>
          <a:bodyPr wrap="square" rtlCol="0">
            <a:spAutoFit/>
          </a:bodyPr>
          <a:lstStyle/>
          <a:p>
            <a:r>
              <a:rPr lang="es-CO" sz="2100" spc="-150" dirty="0" smtClean="0">
                <a:solidFill>
                  <a:schemeClr val="bg1">
                    <a:lumMod val="50000"/>
                  </a:schemeClr>
                </a:solidFill>
                <a:latin typeface="Arial" panose="020B0604020202020204" pitchFamily="34" charset="0"/>
                <a:cs typeface="Arial" panose="020B0604020202020204" pitchFamily="34" charset="0"/>
              </a:rPr>
              <a:t>Precisión Global</a:t>
            </a:r>
            <a:endParaRPr lang="es-CO" sz="2100" spc="-150" dirty="0">
              <a:solidFill>
                <a:schemeClr val="bg1">
                  <a:lumMod val="50000"/>
                </a:schemeClr>
              </a:solidFill>
              <a:latin typeface="Arial" panose="020B0604020202020204" pitchFamily="34" charset="0"/>
              <a:cs typeface="Arial" panose="020B0604020202020204" pitchFamily="34" charset="0"/>
            </a:endParaRPr>
          </a:p>
        </p:txBody>
      </p:sp>
      <p:sp>
        <p:nvSpPr>
          <p:cNvPr id="60" name="CuadroTexto 59"/>
          <p:cNvSpPr txBox="1"/>
          <p:nvPr/>
        </p:nvSpPr>
        <p:spPr>
          <a:xfrm>
            <a:off x="8945395" y="5093430"/>
            <a:ext cx="3652918" cy="415498"/>
          </a:xfrm>
          <a:prstGeom prst="rect">
            <a:avLst/>
          </a:prstGeom>
          <a:noFill/>
        </p:spPr>
        <p:txBody>
          <a:bodyPr wrap="square" rtlCol="0">
            <a:spAutoFit/>
          </a:bodyPr>
          <a:lstStyle/>
          <a:p>
            <a:r>
              <a:rPr lang="es-CO" sz="2100" spc="-150" dirty="0" smtClean="0">
                <a:solidFill>
                  <a:schemeClr val="bg1">
                    <a:lumMod val="50000"/>
                  </a:schemeClr>
                </a:solidFill>
                <a:latin typeface="Arial" panose="020B0604020202020204" pitchFamily="34" charset="0"/>
                <a:cs typeface="Arial" panose="020B0604020202020204" pitchFamily="34" charset="0"/>
              </a:rPr>
              <a:t>Precisión Global</a:t>
            </a:r>
            <a:endParaRPr lang="es-CO" sz="2100" spc="-150" dirty="0">
              <a:solidFill>
                <a:schemeClr val="bg1">
                  <a:lumMod val="50000"/>
                </a:schemeClr>
              </a:solidFill>
              <a:latin typeface="Arial" panose="020B0604020202020204" pitchFamily="34" charset="0"/>
              <a:cs typeface="Arial" panose="020B0604020202020204" pitchFamily="34" charset="0"/>
            </a:endParaRPr>
          </a:p>
        </p:txBody>
      </p:sp>
      <p:sp>
        <p:nvSpPr>
          <p:cNvPr id="61" name="CuadroTexto 60"/>
          <p:cNvSpPr txBox="1"/>
          <p:nvPr/>
        </p:nvSpPr>
        <p:spPr>
          <a:xfrm>
            <a:off x="13526156" y="5193635"/>
            <a:ext cx="3652918" cy="415498"/>
          </a:xfrm>
          <a:prstGeom prst="rect">
            <a:avLst/>
          </a:prstGeom>
          <a:noFill/>
        </p:spPr>
        <p:txBody>
          <a:bodyPr wrap="square" rtlCol="0">
            <a:spAutoFit/>
          </a:bodyPr>
          <a:lstStyle/>
          <a:p>
            <a:r>
              <a:rPr lang="es-CO" sz="2100" spc="-150" dirty="0" smtClean="0">
                <a:solidFill>
                  <a:schemeClr val="bg1">
                    <a:lumMod val="50000"/>
                  </a:schemeClr>
                </a:solidFill>
                <a:latin typeface="Arial" panose="020B0604020202020204" pitchFamily="34" charset="0"/>
                <a:cs typeface="Arial" panose="020B0604020202020204" pitchFamily="34" charset="0"/>
              </a:rPr>
              <a:t>Precisión Global</a:t>
            </a:r>
            <a:endParaRPr lang="es-CO" sz="2100" spc="-150" dirty="0">
              <a:solidFill>
                <a:schemeClr val="bg1">
                  <a:lumMod val="50000"/>
                </a:schemeClr>
              </a:solidFill>
              <a:latin typeface="Arial" panose="020B0604020202020204" pitchFamily="34" charset="0"/>
              <a:cs typeface="Arial" panose="020B0604020202020204" pitchFamily="34" charset="0"/>
            </a:endParaRPr>
          </a:p>
        </p:txBody>
      </p:sp>
      <p:sp>
        <p:nvSpPr>
          <p:cNvPr id="62" name="CuadroTexto 61"/>
          <p:cNvSpPr txBox="1"/>
          <p:nvPr/>
        </p:nvSpPr>
        <p:spPr>
          <a:xfrm>
            <a:off x="4409173" y="7198036"/>
            <a:ext cx="3652918" cy="415498"/>
          </a:xfrm>
          <a:prstGeom prst="rect">
            <a:avLst/>
          </a:prstGeom>
          <a:noFill/>
        </p:spPr>
        <p:txBody>
          <a:bodyPr wrap="square" rtlCol="0">
            <a:spAutoFit/>
          </a:bodyPr>
          <a:lstStyle/>
          <a:p>
            <a:r>
              <a:rPr lang="es-CO" sz="2100" spc="-150" dirty="0" smtClean="0">
                <a:solidFill>
                  <a:schemeClr val="bg1">
                    <a:lumMod val="50000"/>
                  </a:schemeClr>
                </a:solidFill>
                <a:latin typeface="Arial" panose="020B0604020202020204" pitchFamily="34" charset="0"/>
                <a:cs typeface="Arial" panose="020B0604020202020204" pitchFamily="34" charset="0"/>
              </a:rPr>
              <a:t>Precisión Global</a:t>
            </a:r>
            <a:endParaRPr lang="es-CO" sz="2100" spc="-150" dirty="0">
              <a:solidFill>
                <a:schemeClr val="bg1">
                  <a:lumMod val="50000"/>
                </a:schemeClr>
              </a:solidFill>
              <a:latin typeface="Arial" panose="020B0604020202020204" pitchFamily="34" charset="0"/>
              <a:cs typeface="Arial" panose="020B0604020202020204" pitchFamily="34" charset="0"/>
            </a:endParaRPr>
          </a:p>
        </p:txBody>
      </p:sp>
      <p:sp>
        <p:nvSpPr>
          <p:cNvPr id="63" name="CuadroTexto 62"/>
          <p:cNvSpPr txBox="1"/>
          <p:nvPr/>
        </p:nvSpPr>
        <p:spPr>
          <a:xfrm>
            <a:off x="8945395" y="7198036"/>
            <a:ext cx="3652918" cy="415498"/>
          </a:xfrm>
          <a:prstGeom prst="rect">
            <a:avLst/>
          </a:prstGeom>
          <a:noFill/>
        </p:spPr>
        <p:txBody>
          <a:bodyPr wrap="square" rtlCol="0">
            <a:spAutoFit/>
          </a:bodyPr>
          <a:lstStyle/>
          <a:p>
            <a:r>
              <a:rPr lang="es-CO" sz="2100" spc="-150" dirty="0" smtClean="0">
                <a:solidFill>
                  <a:schemeClr val="bg1">
                    <a:lumMod val="50000"/>
                  </a:schemeClr>
                </a:solidFill>
                <a:latin typeface="Arial" panose="020B0604020202020204" pitchFamily="34" charset="0"/>
                <a:cs typeface="Arial" panose="020B0604020202020204" pitchFamily="34" charset="0"/>
              </a:rPr>
              <a:t>Precisión Global</a:t>
            </a:r>
            <a:endParaRPr lang="es-CO" sz="2100" spc="-150" dirty="0">
              <a:solidFill>
                <a:schemeClr val="bg1">
                  <a:lumMod val="50000"/>
                </a:schemeClr>
              </a:solidFill>
              <a:latin typeface="Arial" panose="020B0604020202020204" pitchFamily="34" charset="0"/>
              <a:cs typeface="Arial" panose="020B0604020202020204" pitchFamily="34" charset="0"/>
            </a:endParaRPr>
          </a:p>
        </p:txBody>
      </p:sp>
      <p:sp>
        <p:nvSpPr>
          <p:cNvPr id="64" name="CuadroTexto 63"/>
          <p:cNvSpPr txBox="1"/>
          <p:nvPr/>
        </p:nvSpPr>
        <p:spPr>
          <a:xfrm>
            <a:off x="13526156" y="7198036"/>
            <a:ext cx="3652918" cy="415498"/>
          </a:xfrm>
          <a:prstGeom prst="rect">
            <a:avLst/>
          </a:prstGeom>
          <a:noFill/>
        </p:spPr>
        <p:txBody>
          <a:bodyPr wrap="square" rtlCol="0">
            <a:spAutoFit/>
          </a:bodyPr>
          <a:lstStyle/>
          <a:p>
            <a:r>
              <a:rPr lang="es-CO" sz="2100" spc="-150" dirty="0" smtClean="0">
                <a:solidFill>
                  <a:schemeClr val="bg1">
                    <a:lumMod val="50000"/>
                  </a:schemeClr>
                </a:solidFill>
                <a:latin typeface="Arial" panose="020B0604020202020204" pitchFamily="34" charset="0"/>
                <a:cs typeface="Arial" panose="020B0604020202020204" pitchFamily="34" charset="0"/>
              </a:rPr>
              <a:t>Precisión Global</a:t>
            </a:r>
            <a:endParaRPr lang="es-CO" sz="2100" spc="-150" dirty="0">
              <a:solidFill>
                <a:schemeClr val="bg1">
                  <a:lumMod val="50000"/>
                </a:schemeClr>
              </a:solidFill>
              <a:latin typeface="Arial" panose="020B0604020202020204" pitchFamily="34" charset="0"/>
              <a:cs typeface="Arial" panose="020B0604020202020204" pitchFamily="34" charset="0"/>
            </a:endParaRPr>
          </a:p>
        </p:txBody>
      </p:sp>
      <p:sp>
        <p:nvSpPr>
          <p:cNvPr id="70" name="CuadroTexto 69"/>
          <p:cNvSpPr txBox="1"/>
          <p:nvPr/>
        </p:nvSpPr>
        <p:spPr>
          <a:xfrm>
            <a:off x="13526156" y="6523533"/>
            <a:ext cx="3652918" cy="415498"/>
          </a:xfrm>
          <a:prstGeom prst="rect">
            <a:avLst/>
          </a:prstGeom>
          <a:noFill/>
        </p:spPr>
        <p:txBody>
          <a:bodyPr wrap="square" rtlCol="0">
            <a:spAutoFit/>
          </a:bodyPr>
          <a:lstStyle/>
          <a:p>
            <a:r>
              <a:rPr lang="es-CO" sz="2100" spc="-150" dirty="0" smtClean="0">
                <a:solidFill>
                  <a:schemeClr val="bg1">
                    <a:lumMod val="50000"/>
                  </a:schemeClr>
                </a:solidFill>
                <a:latin typeface="Arial" panose="020B0604020202020204" pitchFamily="34" charset="0"/>
                <a:cs typeface="Arial" panose="020B0604020202020204" pitchFamily="34" charset="0"/>
              </a:rPr>
              <a:t>Tasa Malos Clasificados</a:t>
            </a:r>
            <a:endParaRPr lang="es-CO" sz="2100" spc="-150" dirty="0">
              <a:solidFill>
                <a:schemeClr val="bg1">
                  <a:lumMod val="50000"/>
                </a:schemeClr>
              </a:solidFill>
              <a:latin typeface="Arial" panose="020B0604020202020204" pitchFamily="34" charset="0"/>
              <a:cs typeface="Arial" panose="020B0604020202020204" pitchFamily="34" charset="0"/>
            </a:endParaRPr>
          </a:p>
        </p:txBody>
      </p:sp>
      <p:sp>
        <p:nvSpPr>
          <p:cNvPr id="71" name="CuadroTexto 70"/>
          <p:cNvSpPr txBox="1"/>
          <p:nvPr/>
        </p:nvSpPr>
        <p:spPr>
          <a:xfrm>
            <a:off x="8945395" y="6523533"/>
            <a:ext cx="3652918" cy="415498"/>
          </a:xfrm>
          <a:prstGeom prst="rect">
            <a:avLst/>
          </a:prstGeom>
          <a:noFill/>
        </p:spPr>
        <p:txBody>
          <a:bodyPr wrap="square" rtlCol="0">
            <a:spAutoFit/>
          </a:bodyPr>
          <a:lstStyle/>
          <a:p>
            <a:r>
              <a:rPr lang="es-CO" sz="2100" spc="-150" dirty="0" smtClean="0">
                <a:solidFill>
                  <a:schemeClr val="bg1">
                    <a:lumMod val="50000"/>
                  </a:schemeClr>
                </a:solidFill>
                <a:latin typeface="Arial" panose="020B0604020202020204" pitchFamily="34" charset="0"/>
                <a:cs typeface="Arial" panose="020B0604020202020204" pitchFamily="34" charset="0"/>
              </a:rPr>
              <a:t>Tasa Malos Clasificados</a:t>
            </a:r>
            <a:endParaRPr lang="es-CO" sz="2100" spc="-150" dirty="0">
              <a:solidFill>
                <a:schemeClr val="bg1">
                  <a:lumMod val="50000"/>
                </a:schemeClr>
              </a:solidFill>
              <a:latin typeface="Arial" panose="020B0604020202020204" pitchFamily="34" charset="0"/>
              <a:cs typeface="Arial" panose="020B0604020202020204" pitchFamily="34" charset="0"/>
            </a:endParaRPr>
          </a:p>
        </p:txBody>
      </p:sp>
      <p:sp>
        <p:nvSpPr>
          <p:cNvPr id="35" name="CuadroTexto 34"/>
          <p:cNvSpPr txBox="1"/>
          <p:nvPr/>
        </p:nvSpPr>
        <p:spPr>
          <a:xfrm>
            <a:off x="7444955" y="3571648"/>
            <a:ext cx="732410" cy="415498"/>
          </a:xfrm>
          <a:prstGeom prst="rect">
            <a:avLst/>
          </a:prstGeom>
          <a:noFill/>
        </p:spPr>
        <p:txBody>
          <a:bodyPr wrap="square" rtlCol="0">
            <a:spAutoFit/>
          </a:bodyPr>
          <a:lstStyle/>
          <a:p>
            <a:r>
              <a:rPr lang="es-CO" sz="2100" b="1" dirty="0" smtClean="0">
                <a:latin typeface="Arial" panose="020B0604020202020204" pitchFamily="34" charset="0"/>
                <a:cs typeface="Arial" panose="020B0604020202020204" pitchFamily="34" charset="0"/>
              </a:rPr>
              <a:t>1</a:t>
            </a:r>
            <a:endParaRPr lang="es-CO" sz="2100" b="1" dirty="0">
              <a:latin typeface="Arial" panose="020B0604020202020204" pitchFamily="34" charset="0"/>
              <a:cs typeface="Arial" panose="020B0604020202020204" pitchFamily="34" charset="0"/>
            </a:endParaRPr>
          </a:p>
        </p:txBody>
      </p:sp>
      <p:sp>
        <p:nvSpPr>
          <p:cNvPr id="72" name="CuadroTexto 71"/>
          <p:cNvSpPr txBox="1"/>
          <p:nvPr/>
        </p:nvSpPr>
        <p:spPr>
          <a:xfrm>
            <a:off x="8152765" y="3551733"/>
            <a:ext cx="732410" cy="415498"/>
          </a:xfrm>
          <a:prstGeom prst="rect">
            <a:avLst/>
          </a:prstGeom>
          <a:noFill/>
        </p:spPr>
        <p:txBody>
          <a:bodyPr wrap="square" rtlCol="0">
            <a:spAutoFit/>
          </a:bodyPr>
          <a:lstStyle/>
          <a:p>
            <a:r>
              <a:rPr lang="es-CO" sz="2100" b="1" dirty="0" smtClean="0">
                <a:latin typeface="Arial" panose="020B0604020202020204" pitchFamily="34" charset="0"/>
                <a:cs typeface="Arial" panose="020B0604020202020204" pitchFamily="34" charset="0"/>
              </a:rPr>
              <a:t>0</a:t>
            </a:r>
            <a:endParaRPr lang="es-CO" sz="2100" b="1" dirty="0">
              <a:latin typeface="Arial" panose="020B0604020202020204" pitchFamily="34" charset="0"/>
              <a:cs typeface="Arial" panose="020B0604020202020204" pitchFamily="34" charset="0"/>
            </a:endParaRPr>
          </a:p>
        </p:txBody>
      </p:sp>
      <p:sp>
        <p:nvSpPr>
          <p:cNvPr id="73" name="CuadroTexto 72"/>
          <p:cNvSpPr txBox="1"/>
          <p:nvPr/>
        </p:nvSpPr>
        <p:spPr>
          <a:xfrm>
            <a:off x="12002163" y="3584389"/>
            <a:ext cx="732410" cy="415498"/>
          </a:xfrm>
          <a:prstGeom prst="rect">
            <a:avLst/>
          </a:prstGeom>
          <a:noFill/>
        </p:spPr>
        <p:txBody>
          <a:bodyPr wrap="square" rtlCol="0">
            <a:spAutoFit/>
          </a:bodyPr>
          <a:lstStyle/>
          <a:p>
            <a:r>
              <a:rPr lang="es-CO" sz="2100" b="1" dirty="0" smtClean="0">
                <a:latin typeface="Arial" panose="020B0604020202020204" pitchFamily="34" charset="0"/>
                <a:cs typeface="Arial" panose="020B0604020202020204" pitchFamily="34" charset="0"/>
              </a:rPr>
              <a:t>1</a:t>
            </a:r>
            <a:endParaRPr lang="es-CO" sz="2100" b="1" dirty="0">
              <a:latin typeface="Arial" panose="020B0604020202020204" pitchFamily="34" charset="0"/>
              <a:cs typeface="Arial" panose="020B0604020202020204" pitchFamily="34" charset="0"/>
            </a:endParaRPr>
          </a:p>
        </p:txBody>
      </p:sp>
      <p:sp>
        <p:nvSpPr>
          <p:cNvPr id="74" name="CuadroTexto 73"/>
          <p:cNvSpPr txBox="1"/>
          <p:nvPr/>
        </p:nvSpPr>
        <p:spPr>
          <a:xfrm>
            <a:off x="12709973" y="3585745"/>
            <a:ext cx="732410" cy="415498"/>
          </a:xfrm>
          <a:prstGeom prst="rect">
            <a:avLst/>
          </a:prstGeom>
          <a:noFill/>
        </p:spPr>
        <p:txBody>
          <a:bodyPr wrap="square" rtlCol="0">
            <a:spAutoFit/>
          </a:bodyPr>
          <a:lstStyle/>
          <a:p>
            <a:r>
              <a:rPr lang="es-CO" sz="2100" b="1" dirty="0" smtClean="0">
                <a:latin typeface="Arial" panose="020B0604020202020204" pitchFamily="34" charset="0"/>
                <a:cs typeface="Arial" panose="020B0604020202020204" pitchFamily="34" charset="0"/>
              </a:rPr>
              <a:t>0</a:t>
            </a:r>
            <a:endParaRPr lang="es-CO" sz="2100" b="1" dirty="0">
              <a:latin typeface="Arial" panose="020B0604020202020204" pitchFamily="34" charset="0"/>
              <a:cs typeface="Arial" panose="020B0604020202020204" pitchFamily="34" charset="0"/>
            </a:endParaRPr>
          </a:p>
        </p:txBody>
      </p:sp>
      <p:sp>
        <p:nvSpPr>
          <p:cNvPr id="75" name="CuadroTexto 74"/>
          <p:cNvSpPr txBox="1"/>
          <p:nvPr/>
        </p:nvSpPr>
        <p:spPr>
          <a:xfrm>
            <a:off x="16534771" y="3598450"/>
            <a:ext cx="732410" cy="415498"/>
          </a:xfrm>
          <a:prstGeom prst="rect">
            <a:avLst/>
          </a:prstGeom>
          <a:noFill/>
        </p:spPr>
        <p:txBody>
          <a:bodyPr wrap="square" rtlCol="0">
            <a:spAutoFit/>
          </a:bodyPr>
          <a:lstStyle/>
          <a:p>
            <a:r>
              <a:rPr lang="es-CO" sz="2100" b="1" dirty="0" smtClean="0">
                <a:latin typeface="Arial" panose="020B0604020202020204" pitchFamily="34" charset="0"/>
                <a:cs typeface="Arial" panose="020B0604020202020204" pitchFamily="34" charset="0"/>
              </a:rPr>
              <a:t>1</a:t>
            </a:r>
            <a:endParaRPr lang="es-CO" sz="2100" b="1" dirty="0">
              <a:latin typeface="Arial" panose="020B0604020202020204" pitchFamily="34" charset="0"/>
              <a:cs typeface="Arial" panose="020B0604020202020204" pitchFamily="34" charset="0"/>
            </a:endParaRPr>
          </a:p>
        </p:txBody>
      </p:sp>
      <p:sp>
        <p:nvSpPr>
          <p:cNvPr id="76" name="CuadroTexto 75"/>
          <p:cNvSpPr txBox="1"/>
          <p:nvPr/>
        </p:nvSpPr>
        <p:spPr>
          <a:xfrm>
            <a:off x="17242581" y="3599806"/>
            <a:ext cx="732410" cy="415498"/>
          </a:xfrm>
          <a:prstGeom prst="rect">
            <a:avLst/>
          </a:prstGeom>
          <a:noFill/>
        </p:spPr>
        <p:txBody>
          <a:bodyPr wrap="square" rtlCol="0">
            <a:spAutoFit/>
          </a:bodyPr>
          <a:lstStyle/>
          <a:p>
            <a:r>
              <a:rPr lang="es-CO" sz="2100" b="1" dirty="0" smtClean="0">
                <a:latin typeface="Arial" panose="020B0604020202020204" pitchFamily="34" charset="0"/>
                <a:cs typeface="Arial" panose="020B0604020202020204" pitchFamily="34" charset="0"/>
              </a:rPr>
              <a:t>0</a:t>
            </a:r>
            <a:endParaRPr lang="es-CO" sz="2100" b="1" dirty="0">
              <a:latin typeface="Arial" panose="020B0604020202020204" pitchFamily="34" charset="0"/>
              <a:cs typeface="Arial" panose="020B0604020202020204" pitchFamily="34" charset="0"/>
            </a:endParaRPr>
          </a:p>
        </p:txBody>
      </p:sp>
      <p:sp>
        <p:nvSpPr>
          <p:cNvPr id="77" name="CuadroTexto 76"/>
          <p:cNvSpPr txBox="1"/>
          <p:nvPr/>
        </p:nvSpPr>
        <p:spPr>
          <a:xfrm>
            <a:off x="7613005" y="5095135"/>
            <a:ext cx="732410" cy="415498"/>
          </a:xfrm>
          <a:prstGeom prst="rect">
            <a:avLst/>
          </a:prstGeom>
          <a:noFill/>
        </p:spPr>
        <p:txBody>
          <a:bodyPr wrap="square" rtlCol="0">
            <a:spAutoFit/>
          </a:bodyPr>
          <a:lstStyle/>
          <a:p>
            <a:r>
              <a:rPr lang="es-CO" sz="2100" b="1" dirty="0" smtClean="0">
                <a:solidFill>
                  <a:srgbClr val="42B4BE"/>
                </a:solidFill>
                <a:latin typeface="Arial" panose="020B0604020202020204" pitchFamily="34" charset="0"/>
                <a:cs typeface="Arial" panose="020B0604020202020204" pitchFamily="34" charset="0"/>
              </a:rPr>
              <a:t>65%</a:t>
            </a:r>
            <a:endParaRPr lang="es-CO" sz="2100" b="1" dirty="0">
              <a:solidFill>
                <a:srgbClr val="42B4BE"/>
              </a:solidFill>
              <a:latin typeface="Arial" panose="020B0604020202020204" pitchFamily="34" charset="0"/>
              <a:cs typeface="Arial" panose="020B0604020202020204" pitchFamily="34" charset="0"/>
            </a:endParaRPr>
          </a:p>
        </p:txBody>
      </p:sp>
      <p:sp>
        <p:nvSpPr>
          <p:cNvPr id="78" name="CuadroTexto 77"/>
          <p:cNvSpPr txBox="1"/>
          <p:nvPr/>
        </p:nvSpPr>
        <p:spPr>
          <a:xfrm>
            <a:off x="8056683" y="4019124"/>
            <a:ext cx="732410" cy="369332"/>
          </a:xfrm>
          <a:prstGeom prst="rect">
            <a:avLst/>
          </a:prstGeom>
          <a:noFill/>
        </p:spPr>
        <p:txBody>
          <a:bodyPr wrap="square" rtlCol="0">
            <a:spAutoFit/>
          </a:bodyPr>
          <a:lstStyle/>
          <a:p>
            <a:r>
              <a:rPr lang="es-CO" b="1" dirty="0" smtClean="0">
                <a:solidFill>
                  <a:srgbClr val="42B4BE"/>
                </a:solidFill>
                <a:latin typeface="Arial" panose="020B0604020202020204" pitchFamily="34" charset="0"/>
                <a:cs typeface="Arial" panose="020B0604020202020204" pitchFamily="34" charset="0"/>
              </a:rPr>
              <a:t>70%</a:t>
            </a:r>
            <a:endParaRPr lang="es-CO" b="1" dirty="0">
              <a:solidFill>
                <a:srgbClr val="42B4BE"/>
              </a:solidFill>
              <a:latin typeface="Arial" panose="020B0604020202020204" pitchFamily="34" charset="0"/>
              <a:cs typeface="Arial" panose="020B0604020202020204" pitchFamily="34" charset="0"/>
            </a:endParaRPr>
          </a:p>
        </p:txBody>
      </p:sp>
      <p:sp>
        <p:nvSpPr>
          <p:cNvPr id="79" name="CuadroTexto 78"/>
          <p:cNvSpPr txBox="1"/>
          <p:nvPr/>
        </p:nvSpPr>
        <p:spPr>
          <a:xfrm>
            <a:off x="7319496" y="4002993"/>
            <a:ext cx="732410" cy="369332"/>
          </a:xfrm>
          <a:prstGeom prst="rect">
            <a:avLst/>
          </a:prstGeom>
          <a:noFill/>
        </p:spPr>
        <p:txBody>
          <a:bodyPr wrap="square" rtlCol="0">
            <a:spAutoFit/>
          </a:bodyPr>
          <a:lstStyle/>
          <a:p>
            <a:r>
              <a:rPr lang="es-CO" b="1" dirty="0" smtClean="0">
                <a:solidFill>
                  <a:srgbClr val="42B4BE"/>
                </a:solidFill>
                <a:latin typeface="Arial" panose="020B0604020202020204" pitchFamily="34" charset="0"/>
                <a:cs typeface="Arial" panose="020B0604020202020204" pitchFamily="34" charset="0"/>
              </a:rPr>
              <a:t>59%</a:t>
            </a:r>
            <a:endParaRPr lang="es-CO" b="1" dirty="0">
              <a:solidFill>
                <a:srgbClr val="42B4BE"/>
              </a:solidFill>
              <a:latin typeface="Arial" panose="020B0604020202020204" pitchFamily="34" charset="0"/>
              <a:cs typeface="Arial" panose="020B0604020202020204" pitchFamily="34" charset="0"/>
            </a:endParaRPr>
          </a:p>
        </p:txBody>
      </p:sp>
      <p:sp>
        <p:nvSpPr>
          <p:cNvPr id="80" name="CuadroTexto 79"/>
          <p:cNvSpPr txBox="1"/>
          <p:nvPr/>
        </p:nvSpPr>
        <p:spPr>
          <a:xfrm>
            <a:off x="8046222" y="4503547"/>
            <a:ext cx="732410" cy="369332"/>
          </a:xfrm>
          <a:prstGeom prst="rect">
            <a:avLst/>
          </a:prstGeom>
          <a:noFill/>
        </p:spPr>
        <p:txBody>
          <a:bodyPr wrap="square" rtlCol="0">
            <a:spAutoFit/>
          </a:bodyPr>
          <a:lstStyle/>
          <a:p>
            <a:r>
              <a:rPr lang="es-CO" b="1" dirty="0" smtClean="0">
                <a:solidFill>
                  <a:srgbClr val="42B4BE"/>
                </a:solidFill>
                <a:latin typeface="Arial" panose="020B0604020202020204" pitchFamily="34" charset="0"/>
                <a:cs typeface="Arial" panose="020B0604020202020204" pitchFamily="34" charset="0"/>
              </a:rPr>
              <a:t>30%</a:t>
            </a:r>
            <a:endParaRPr lang="es-CO" b="1" dirty="0">
              <a:solidFill>
                <a:srgbClr val="42B4BE"/>
              </a:solidFill>
              <a:latin typeface="Arial" panose="020B0604020202020204" pitchFamily="34" charset="0"/>
              <a:cs typeface="Arial" panose="020B0604020202020204" pitchFamily="34" charset="0"/>
            </a:endParaRPr>
          </a:p>
        </p:txBody>
      </p:sp>
      <p:sp>
        <p:nvSpPr>
          <p:cNvPr id="81" name="CuadroTexto 80"/>
          <p:cNvSpPr txBox="1"/>
          <p:nvPr/>
        </p:nvSpPr>
        <p:spPr>
          <a:xfrm>
            <a:off x="7309035" y="4487416"/>
            <a:ext cx="732410" cy="369332"/>
          </a:xfrm>
          <a:prstGeom prst="rect">
            <a:avLst/>
          </a:prstGeom>
          <a:noFill/>
        </p:spPr>
        <p:txBody>
          <a:bodyPr wrap="square" rtlCol="0">
            <a:spAutoFit/>
          </a:bodyPr>
          <a:lstStyle/>
          <a:p>
            <a:r>
              <a:rPr lang="es-CO" b="1" dirty="0" smtClean="0">
                <a:solidFill>
                  <a:srgbClr val="42B4BE"/>
                </a:solidFill>
                <a:latin typeface="Arial" panose="020B0604020202020204" pitchFamily="34" charset="0"/>
                <a:cs typeface="Arial" panose="020B0604020202020204" pitchFamily="34" charset="0"/>
              </a:rPr>
              <a:t>41%</a:t>
            </a:r>
            <a:endParaRPr lang="es-CO" b="1" dirty="0">
              <a:solidFill>
                <a:srgbClr val="42B4BE"/>
              </a:solidFill>
              <a:latin typeface="Arial" panose="020B0604020202020204" pitchFamily="34" charset="0"/>
              <a:cs typeface="Arial" panose="020B0604020202020204" pitchFamily="34" charset="0"/>
            </a:endParaRPr>
          </a:p>
        </p:txBody>
      </p:sp>
      <p:sp>
        <p:nvSpPr>
          <p:cNvPr id="82" name="CuadroTexto 81"/>
          <p:cNvSpPr txBox="1"/>
          <p:nvPr/>
        </p:nvSpPr>
        <p:spPr>
          <a:xfrm>
            <a:off x="12203566" y="5126181"/>
            <a:ext cx="1041763" cy="415498"/>
          </a:xfrm>
          <a:prstGeom prst="rect">
            <a:avLst/>
          </a:prstGeom>
          <a:noFill/>
        </p:spPr>
        <p:txBody>
          <a:bodyPr wrap="square" rtlCol="0">
            <a:spAutoFit/>
          </a:bodyPr>
          <a:lstStyle/>
          <a:p>
            <a:r>
              <a:rPr lang="es-CO" sz="2100" b="1" dirty="0" smtClean="0">
                <a:solidFill>
                  <a:srgbClr val="42B4BE"/>
                </a:solidFill>
                <a:latin typeface="Arial" panose="020B0604020202020204" pitchFamily="34" charset="0"/>
                <a:cs typeface="Arial" panose="020B0604020202020204" pitchFamily="34" charset="0"/>
              </a:rPr>
              <a:t>100%</a:t>
            </a:r>
            <a:endParaRPr lang="es-CO" sz="2100" b="1" dirty="0">
              <a:solidFill>
                <a:srgbClr val="42B4BE"/>
              </a:solidFill>
              <a:latin typeface="Arial" panose="020B0604020202020204" pitchFamily="34" charset="0"/>
              <a:cs typeface="Arial" panose="020B0604020202020204" pitchFamily="34" charset="0"/>
            </a:endParaRPr>
          </a:p>
        </p:txBody>
      </p:sp>
      <p:sp>
        <p:nvSpPr>
          <p:cNvPr id="83" name="CuadroTexto 82"/>
          <p:cNvSpPr txBox="1"/>
          <p:nvPr/>
        </p:nvSpPr>
        <p:spPr>
          <a:xfrm>
            <a:off x="12536748" y="4035759"/>
            <a:ext cx="874134" cy="369332"/>
          </a:xfrm>
          <a:prstGeom prst="rect">
            <a:avLst/>
          </a:prstGeom>
          <a:noFill/>
        </p:spPr>
        <p:txBody>
          <a:bodyPr wrap="square" rtlCol="0">
            <a:spAutoFit/>
          </a:bodyPr>
          <a:lstStyle/>
          <a:p>
            <a:r>
              <a:rPr lang="es-CO" b="1" dirty="0" smtClean="0">
                <a:solidFill>
                  <a:srgbClr val="42B4BE"/>
                </a:solidFill>
                <a:latin typeface="Arial" panose="020B0604020202020204" pitchFamily="34" charset="0"/>
                <a:cs typeface="Arial" panose="020B0604020202020204" pitchFamily="34" charset="0"/>
              </a:rPr>
              <a:t>100%</a:t>
            </a:r>
            <a:endParaRPr lang="es-CO" b="1" dirty="0">
              <a:solidFill>
                <a:srgbClr val="42B4BE"/>
              </a:solidFill>
              <a:latin typeface="Arial" panose="020B0604020202020204" pitchFamily="34" charset="0"/>
              <a:cs typeface="Arial" panose="020B0604020202020204" pitchFamily="34" charset="0"/>
            </a:endParaRPr>
          </a:p>
        </p:txBody>
      </p:sp>
      <p:sp>
        <p:nvSpPr>
          <p:cNvPr id="84" name="CuadroTexto 83"/>
          <p:cNvSpPr txBox="1"/>
          <p:nvPr/>
        </p:nvSpPr>
        <p:spPr>
          <a:xfrm>
            <a:off x="11810873" y="4047276"/>
            <a:ext cx="951399" cy="369332"/>
          </a:xfrm>
          <a:prstGeom prst="rect">
            <a:avLst/>
          </a:prstGeom>
          <a:noFill/>
        </p:spPr>
        <p:txBody>
          <a:bodyPr wrap="square" rtlCol="0">
            <a:spAutoFit/>
          </a:bodyPr>
          <a:lstStyle/>
          <a:p>
            <a:r>
              <a:rPr lang="es-CO" b="1" dirty="0" smtClean="0">
                <a:solidFill>
                  <a:srgbClr val="42B4BE"/>
                </a:solidFill>
                <a:latin typeface="Arial" panose="020B0604020202020204" pitchFamily="34" charset="0"/>
                <a:cs typeface="Arial" panose="020B0604020202020204" pitchFamily="34" charset="0"/>
              </a:rPr>
              <a:t>100%</a:t>
            </a:r>
            <a:endParaRPr lang="es-CO" b="1" dirty="0">
              <a:solidFill>
                <a:srgbClr val="42B4BE"/>
              </a:solidFill>
              <a:latin typeface="Arial" panose="020B0604020202020204" pitchFamily="34" charset="0"/>
              <a:cs typeface="Arial" panose="020B0604020202020204" pitchFamily="34" charset="0"/>
            </a:endParaRPr>
          </a:p>
        </p:txBody>
      </p:sp>
      <p:sp>
        <p:nvSpPr>
          <p:cNvPr id="85" name="CuadroTexto 84"/>
          <p:cNvSpPr txBox="1"/>
          <p:nvPr/>
        </p:nvSpPr>
        <p:spPr>
          <a:xfrm>
            <a:off x="12636784" y="4534593"/>
            <a:ext cx="732410" cy="369332"/>
          </a:xfrm>
          <a:prstGeom prst="rect">
            <a:avLst/>
          </a:prstGeom>
          <a:noFill/>
        </p:spPr>
        <p:txBody>
          <a:bodyPr wrap="square" rtlCol="0">
            <a:spAutoFit/>
          </a:bodyPr>
          <a:lstStyle/>
          <a:p>
            <a:r>
              <a:rPr lang="es-CO" b="1" dirty="0" smtClean="0">
                <a:solidFill>
                  <a:srgbClr val="42B4BE"/>
                </a:solidFill>
                <a:latin typeface="Arial" panose="020B0604020202020204" pitchFamily="34" charset="0"/>
                <a:cs typeface="Arial" panose="020B0604020202020204" pitchFamily="34" charset="0"/>
              </a:rPr>
              <a:t>0%</a:t>
            </a:r>
            <a:endParaRPr lang="es-CO" b="1" dirty="0">
              <a:solidFill>
                <a:srgbClr val="42B4BE"/>
              </a:solidFill>
              <a:latin typeface="Arial" panose="020B0604020202020204" pitchFamily="34" charset="0"/>
              <a:cs typeface="Arial" panose="020B0604020202020204" pitchFamily="34" charset="0"/>
            </a:endParaRPr>
          </a:p>
        </p:txBody>
      </p:sp>
      <p:sp>
        <p:nvSpPr>
          <p:cNvPr id="86" name="CuadroTexto 85"/>
          <p:cNvSpPr txBox="1"/>
          <p:nvPr/>
        </p:nvSpPr>
        <p:spPr>
          <a:xfrm>
            <a:off x="11899597" y="4518462"/>
            <a:ext cx="732410" cy="369332"/>
          </a:xfrm>
          <a:prstGeom prst="rect">
            <a:avLst/>
          </a:prstGeom>
          <a:noFill/>
        </p:spPr>
        <p:txBody>
          <a:bodyPr wrap="square" rtlCol="0">
            <a:spAutoFit/>
          </a:bodyPr>
          <a:lstStyle/>
          <a:p>
            <a:r>
              <a:rPr lang="es-CO" b="1" dirty="0" smtClean="0">
                <a:solidFill>
                  <a:srgbClr val="42B4BE"/>
                </a:solidFill>
                <a:latin typeface="Arial" panose="020B0604020202020204" pitchFamily="34" charset="0"/>
                <a:cs typeface="Arial" panose="020B0604020202020204" pitchFamily="34" charset="0"/>
              </a:rPr>
              <a:t>0%</a:t>
            </a:r>
            <a:endParaRPr lang="es-CO" b="1" dirty="0">
              <a:solidFill>
                <a:srgbClr val="42B4BE"/>
              </a:solidFill>
              <a:latin typeface="Arial" panose="020B0604020202020204" pitchFamily="34" charset="0"/>
              <a:cs typeface="Arial" panose="020B0604020202020204" pitchFamily="34" charset="0"/>
            </a:endParaRPr>
          </a:p>
        </p:txBody>
      </p:sp>
      <p:sp>
        <p:nvSpPr>
          <p:cNvPr id="87" name="CuadroTexto 86"/>
          <p:cNvSpPr txBox="1"/>
          <p:nvPr/>
        </p:nvSpPr>
        <p:spPr>
          <a:xfrm>
            <a:off x="16705947" y="5249693"/>
            <a:ext cx="732410" cy="415498"/>
          </a:xfrm>
          <a:prstGeom prst="rect">
            <a:avLst/>
          </a:prstGeom>
          <a:noFill/>
        </p:spPr>
        <p:txBody>
          <a:bodyPr wrap="square" rtlCol="0">
            <a:spAutoFit/>
          </a:bodyPr>
          <a:lstStyle/>
          <a:p>
            <a:r>
              <a:rPr lang="es-CO" sz="2100" b="1" dirty="0" smtClean="0">
                <a:solidFill>
                  <a:srgbClr val="42B4BE"/>
                </a:solidFill>
                <a:latin typeface="Arial" panose="020B0604020202020204" pitchFamily="34" charset="0"/>
                <a:cs typeface="Arial" panose="020B0604020202020204" pitchFamily="34" charset="0"/>
              </a:rPr>
              <a:t>63%</a:t>
            </a:r>
            <a:endParaRPr lang="es-CO" sz="2100" b="1" dirty="0">
              <a:solidFill>
                <a:srgbClr val="42B4BE"/>
              </a:solidFill>
              <a:latin typeface="Arial" panose="020B0604020202020204" pitchFamily="34" charset="0"/>
              <a:cs typeface="Arial" panose="020B0604020202020204" pitchFamily="34" charset="0"/>
            </a:endParaRPr>
          </a:p>
        </p:txBody>
      </p:sp>
      <p:sp>
        <p:nvSpPr>
          <p:cNvPr id="88" name="CuadroTexto 87"/>
          <p:cNvSpPr txBox="1"/>
          <p:nvPr/>
        </p:nvSpPr>
        <p:spPr>
          <a:xfrm>
            <a:off x="17149625" y="4173682"/>
            <a:ext cx="732410" cy="369332"/>
          </a:xfrm>
          <a:prstGeom prst="rect">
            <a:avLst/>
          </a:prstGeom>
          <a:noFill/>
        </p:spPr>
        <p:txBody>
          <a:bodyPr wrap="square" rtlCol="0">
            <a:spAutoFit/>
          </a:bodyPr>
          <a:lstStyle/>
          <a:p>
            <a:r>
              <a:rPr lang="es-CO" b="1" dirty="0" smtClean="0">
                <a:solidFill>
                  <a:srgbClr val="42B4BE"/>
                </a:solidFill>
                <a:latin typeface="Arial" panose="020B0604020202020204" pitchFamily="34" charset="0"/>
                <a:cs typeface="Arial" panose="020B0604020202020204" pitchFamily="34" charset="0"/>
              </a:rPr>
              <a:t>64%</a:t>
            </a:r>
            <a:endParaRPr lang="es-CO" b="1" dirty="0">
              <a:solidFill>
                <a:srgbClr val="42B4BE"/>
              </a:solidFill>
              <a:latin typeface="Arial" panose="020B0604020202020204" pitchFamily="34" charset="0"/>
              <a:cs typeface="Arial" panose="020B0604020202020204" pitchFamily="34" charset="0"/>
            </a:endParaRPr>
          </a:p>
        </p:txBody>
      </p:sp>
      <p:sp>
        <p:nvSpPr>
          <p:cNvPr id="89" name="CuadroTexto 88"/>
          <p:cNvSpPr txBox="1"/>
          <p:nvPr/>
        </p:nvSpPr>
        <p:spPr>
          <a:xfrm>
            <a:off x="16412438" y="4157551"/>
            <a:ext cx="732410" cy="369332"/>
          </a:xfrm>
          <a:prstGeom prst="rect">
            <a:avLst/>
          </a:prstGeom>
          <a:noFill/>
        </p:spPr>
        <p:txBody>
          <a:bodyPr wrap="square" rtlCol="0">
            <a:spAutoFit/>
          </a:bodyPr>
          <a:lstStyle/>
          <a:p>
            <a:r>
              <a:rPr lang="es-CO" b="1" dirty="0" smtClean="0">
                <a:solidFill>
                  <a:srgbClr val="42B4BE"/>
                </a:solidFill>
                <a:latin typeface="Arial" panose="020B0604020202020204" pitchFamily="34" charset="0"/>
                <a:cs typeface="Arial" panose="020B0604020202020204" pitchFamily="34" charset="0"/>
              </a:rPr>
              <a:t>63%</a:t>
            </a:r>
            <a:endParaRPr lang="es-CO" b="1" dirty="0">
              <a:solidFill>
                <a:srgbClr val="42B4BE"/>
              </a:solidFill>
              <a:latin typeface="Arial" panose="020B0604020202020204" pitchFamily="34" charset="0"/>
              <a:cs typeface="Arial" panose="020B0604020202020204" pitchFamily="34" charset="0"/>
            </a:endParaRPr>
          </a:p>
        </p:txBody>
      </p:sp>
      <p:sp>
        <p:nvSpPr>
          <p:cNvPr id="90" name="CuadroTexto 89"/>
          <p:cNvSpPr txBox="1"/>
          <p:nvPr/>
        </p:nvSpPr>
        <p:spPr>
          <a:xfrm>
            <a:off x="17139164" y="4658105"/>
            <a:ext cx="732410" cy="369332"/>
          </a:xfrm>
          <a:prstGeom prst="rect">
            <a:avLst/>
          </a:prstGeom>
          <a:noFill/>
        </p:spPr>
        <p:txBody>
          <a:bodyPr wrap="square" rtlCol="0">
            <a:spAutoFit/>
          </a:bodyPr>
          <a:lstStyle/>
          <a:p>
            <a:r>
              <a:rPr lang="es-CO" b="1" dirty="0" smtClean="0">
                <a:solidFill>
                  <a:srgbClr val="42B4BE"/>
                </a:solidFill>
                <a:latin typeface="Arial" panose="020B0604020202020204" pitchFamily="34" charset="0"/>
                <a:cs typeface="Arial" panose="020B0604020202020204" pitchFamily="34" charset="0"/>
              </a:rPr>
              <a:t>26%</a:t>
            </a:r>
            <a:endParaRPr lang="es-CO" b="1" dirty="0">
              <a:solidFill>
                <a:srgbClr val="42B4BE"/>
              </a:solidFill>
              <a:latin typeface="Arial" panose="020B0604020202020204" pitchFamily="34" charset="0"/>
              <a:cs typeface="Arial" panose="020B0604020202020204" pitchFamily="34" charset="0"/>
            </a:endParaRPr>
          </a:p>
        </p:txBody>
      </p:sp>
      <p:sp>
        <p:nvSpPr>
          <p:cNvPr id="91" name="CuadroTexto 90"/>
          <p:cNvSpPr txBox="1"/>
          <p:nvPr/>
        </p:nvSpPr>
        <p:spPr>
          <a:xfrm>
            <a:off x="16401977" y="4641974"/>
            <a:ext cx="732410" cy="369332"/>
          </a:xfrm>
          <a:prstGeom prst="rect">
            <a:avLst/>
          </a:prstGeom>
          <a:noFill/>
        </p:spPr>
        <p:txBody>
          <a:bodyPr wrap="square" rtlCol="0">
            <a:spAutoFit/>
          </a:bodyPr>
          <a:lstStyle/>
          <a:p>
            <a:r>
              <a:rPr lang="es-CO" b="1" dirty="0" smtClean="0">
                <a:solidFill>
                  <a:srgbClr val="42B4BE"/>
                </a:solidFill>
                <a:latin typeface="Arial" panose="020B0604020202020204" pitchFamily="34" charset="0"/>
                <a:cs typeface="Arial" panose="020B0604020202020204" pitchFamily="34" charset="0"/>
              </a:rPr>
              <a:t>27%</a:t>
            </a:r>
            <a:endParaRPr lang="es-CO" b="1" dirty="0">
              <a:solidFill>
                <a:srgbClr val="42B4BE"/>
              </a:solidFill>
              <a:latin typeface="Arial" panose="020B0604020202020204" pitchFamily="34" charset="0"/>
              <a:cs typeface="Arial" panose="020B0604020202020204" pitchFamily="34" charset="0"/>
            </a:endParaRPr>
          </a:p>
        </p:txBody>
      </p:sp>
      <p:sp>
        <p:nvSpPr>
          <p:cNvPr id="92" name="CuadroTexto 91"/>
          <p:cNvSpPr txBox="1"/>
          <p:nvPr/>
        </p:nvSpPr>
        <p:spPr>
          <a:xfrm>
            <a:off x="7530198" y="7082501"/>
            <a:ext cx="732410" cy="415498"/>
          </a:xfrm>
          <a:prstGeom prst="rect">
            <a:avLst/>
          </a:prstGeom>
          <a:noFill/>
        </p:spPr>
        <p:txBody>
          <a:bodyPr wrap="square" rtlCol="0">
            <a:spAutoFit/>
          </a:bodyPr>
          <a:lstStyle/>
          <a:p>
            <a:r>
              <a:rPr lang="es-CO" sz="2100" b="1" dirty="0" smtClean="0">
                <a:solidFill>
                  <a:srgbClr val="42B4BE"/>
                </a:solidFill>
                <a:latin typeface="Arial" panose="020B0604020202020204" pitchFamily="34" charset="0"/>
                <a:cs typeface="Arial" panose="020B0604020202020204" pitchFamily="34" charset="0"/>
              </a:rPr>
              <a:t>63%</a:t>
            </a:r>
            <a:endParaRPr lang="es-CO" sz="2100" b="1" dirty="0">
              <a:solidFill>
                <a:srgbClr val="42B4BE"/>
              </a:solidFill>
              <a:latin typeface="Arial" panose="020B0604020202020204" pitchFamily="34" charset="0"/>
              <a:cs typeface="Arial" panose="020B0604020202020204" pitchFamily="34" charset="0"/>
            </a:endParaRPr>
          </a:p>
        </p:txBody>
      </p:sp>
      <p:sp>
        <p:nvSpPr>
          <p:cNvPr id="93" name="CuadroTexto 92"/>
          <p:cNvSpPr txBox="1"/>
          <p:nvPr/>
        </p:nvSpPr>
        <p:spPr>
          <a:xfrm>
            <a:off x="7973876" y="6006490"/>
            <a:ext cx="732410" cy="369332"/>
          </a:xfrm>
          <a:prstGeom prst="rect">
            <a:avLst/>
          </a:prstGeom>
          <a:noFill/>
        </p:spPr>
        <p:txBody>
          <a:bodyPr wrap="square" rtlCol="0">
            <a:spAutoFit/>
          </a:bodyPr>
          <a:lstStyle/>
          <a:p>
            <a:r>
              <a:rPr lang="es-CO" b="1" dirty="0" smtClean="0">
                <a:solidFill>
                  <a:srgbClr val="42B4BE"/>
                </a:solidFill>
                <a:latin typeface="Arial" panose="020B0604020202020204" pitchFamily="34" charset="0"/>
                <a:cs typeface="Arial" panose="020B0604020202020204" pitchFamily="34" charset="0"/>
              </a:rPr>
              <a:t>69%</a:t>
            </a:r>
            <a:endParaRPr lang="es-CO" b="1" dirty="0">
              <a:solidFill>
                <a:srgbClr val="42B4BE"/>
              </a:solidFill>
              <a:latin typeface="Arial" panose="020B0604020202020204" pitchFamily="34" charset="0"/>
              <a:cs typeface="Arial" panose="020B0604020202020204" pitchFamily="34" charset="0"/>
            </a:endParaRPr>
          </a:p>
        </p:txBody>
      </p:sp>
      <p:sp>
        <p:nvSpPr>
          <p:cNvPr id="94" name="CuadroTexto 93"/>
          <p:cNvSpPr txBox="1"/>
          <p:nvPr/>
        </p:nvSpPr>
        <p:spPr>
          <a:xfrm>
            <a:off x="7236689" y="5990359"/>
            <a:ext cx="732410" cy="369332"/>
          </a:xfrm>
          <a:prstGeom prst="rect">
            <a:avLst/>
          </a:prstGeom>
          <a:noFill/>
        </p:spPr>
        <p:txBody>
          <a:bodyPr wrap="square" rtlCol="0">
            <a:spAutoFit/>
          </a:bodyPr>
          <a:lstStyle/>
          <a:p>
            <a:r>
              <a:rPr lang="es-CO" b="1" dirty="0" smtClean="0">
                <a:solidFill>
                  <a:srgbClr val="42B4BE"/>
                </a:solidFill>
                <a:latin typeface="Arial" panose="020B0604020202020204" pitchFamily="34" charset="0"/>
                <a:cs typeface="Arial" panose="020B0604020202020204" pitchFamily="34" charset="0"/>
              </a:rPr>
              <a:t>56%</a:t>
            </a:r>
            <a:endParaRPr lang="es-CO" b="1" dirty="0">
              <a:solidFill>
                <a:srgbClr val="42B4BE"/>
              </a:solidFill>
              <a:latin typeface="Arial" panose="020B0604020202020204" pitchFamily="34" charset="0"/>
              <a:cs typeface="Arial" panose="020B0604020202020204" pitchFamily="34" charset="0"/>
            </a:endParaRPr>
          </a:p>
        </p:txBody>
      </p:sp>
      <p:sp>
        <p:nvSpPr>
          <p:cNvPr id="95" name="CuadroTexto 94"/>
          <p:cNvSpPr txBox="1"/>
          <p:nvPr/>
        </p:nvSpPr>
        <p:spPr>
          <a:xfrm>
            <a:off x="7963415" y="6490913"/>
            <a:ext cx="732410" cy="369332"/>
          </a:xfrm>
          <a:prstGeom prst="rect">
            <a:avLst/>
          </a:prstGeom>
          <a:noFill/>
        </p:spPr>
        <p:txBody>
          <a:bodyPr wrap="square" rtlCol="0">
            <a:spAutoFit/>
          </a:bodyPr>
          <a:lstStyle/>
          <a:p>
            <a:r>
              <a:rPr lang="es-CO" b="1" dirty="0" smtClean="0">
                <a:solidFill>
                  <a:srgbClr val="42B4BE"/>
                </a:solidFill>
                <a:latin typeface="Arial" panose="020B0604020202020204" pitchFamily="34" charset="0"/>
                <a:cs typeface="Arial" panose="020B0604020202020204" pitchFamily="34" charset="0"/>
              </a:rPr>
              <a:t>31%</a:t>
            </a:r>
            <a:endParaRPr lang="es-CO" b="1" dirty="0">
              <a:solidFill>
                <a:srgbClr val="42B4BE"/>
              </a:solidFill>
              <a:latin typeface="Arial" panose="020B0604020202020204" pitchFamily="34" charset="0"/>
              <a:cs typeface="Arial" panose="020B0604020202020204" pitchFamily="34" charset="0"/>
            </a:endParaRPr>
          </a:p>
        </p:txBody>
      </p:sp>
      <p:sp>
        <p:nvSpPr>
          <p:cNvPr id="96" name="CuadroTexto 95"/>
          <p:cNvSpPr txBox="1"/>
          <p:nvPr/>
        </p:nvSpPr>
        <p:spPr>
          <a:xfrm>
            <a:off x="7226228" y="6474782"/>
            <a:ext cx="732410" cy="369332"/>
          </a:xfrm>
          <a:prstGeom prst="rect">
            <a:avLst/>
          </a:prstGeom>
          <a:noFill/>
        </p:spPr>
        <p:txBody>
          <a:bodyPr wrap="square" rtlCol="0">
            <a:spAutoFit/>
          </a:bodyPr>
          <a:lstStyle/>
          <a:p>
            <a:r>
              <a:rPr lang="es-CO" b="1" dirty="0" smtClean="0">
                <a:solidFill>
                  <a:srgbClr val="42B4BE"/>
                </a:solidFill>
                <a:latin typeface="Arial" panose="020B0604020202020204" pitchFamily="34" charset="0"/>
                <a:cs typeface="Arial" panose="020B0604020202020204" pitchFamily="34" charset="0"/>
              </a:rPr>
              <a:t>44%</a:t>
            </a:r>
            <a:endParaRPr lang="es-CO" b="1" dirty="0">
              <a:solidFill>
                <a:srgbClr val="42B4BE"/>
              </a:solidFill>
              <a:latin typeface="Arial" panose="020B0604020202020204" pitchFamily="34" charset="0"/>
              <a:cs typeface="Arial" panose="020B0604020202020204" pitchFamily="34" charset="0"/>
            </a:endParaRPr>
          </a:p>
        </p:txBody>
      </p:sp>
      <p:sp>
        <p:nvSpPr>
          <p:cNvPr id="97" name="CuadroTexto 96"/>
          <p:cNvSpPr txBox="1"/>
          <p:nvPr/>
        </p:nvSpPr>
        <p:spPr>
          <a:xfrm>
            <a:off x="12196481" y="7111229"/>
            <a:ext cx="732410" cy="415498"/>
          </a:xfrm>
          <a:prstGeom prst="rect">
            <a:avLst/>
          </a:prstGeom>
          <a:noFill/>
        </p:spPr>
        <p:txBody>
          <a:bodyPr wrap="square" rtlCol="0">
            <a:spAutoFit/>
          </a:bodyPr>
          <a:lstStyle/>
          <a:p>
            <a:r>
              <a:rPr lang="es-CO" sz="2100" b="1" dirty="0" smtClean="0">
                <a:solidFill>
                  <a:srgbClr val="42B4BE"/>
                </a:solidFill>
                <a:latin typeface="Arial" panose="020B0604020202020204" pitchFamily="34" charset="0"/>
                <a:cs typeface="Arial" panose="020B0604020202020204" pitchFamily="34" charset="0"/>
              </a:rPr>
              <a:t>62%</a:t>
            </a:r>
            <a:endParaRPr lang="es-CO" sz="2100" b="1" dirty="0">
              <a:solidFill>
                <a:srgbClr val="42B4BE"/>
              </a:solidFill>
              <a:latin typeface="Arial" panose="020B0604020202020204" pitchFamily="34" charset="0"/>
              <a:cs typeface="Arial" panose="020B0604020202020204" pitchFamily="34" charset="0"/>
            </a:endParaRPr>
          </a:p>
        </p:txBody>
      </p:sp>
      <p:sp>
        <p:nvSpPr>
          <p:cNvPr id="98" name="CuadroTexto 97"/>
          <p:cNvSpPr txBox="1"/>
          <p:nvPr/>
        </p:nvSpPr>
        <p:spPr>
          <a:xfrm>
            <a:off x="12640159" y="6035218"/>
            <a:ext cx="732410" cy="369332"/>
          </a:xfrm>
          <a:prstGeom prst="rect">
            <a:avLst/>
          </a:prstGeom>
          <a:noFill/>
        </p:spPr>
        <p:txBody>
          <a:bodyPr wrap="square" rtlCol="0">
            <a:spAutoFit/>
          </a:bodyPr>
          <a:lstStyle/>
          <a:p>
            <a:r>
              <a:rPr lang="es-CO" b="1" dirty="0" smtClean="0">
                <a:solidFill>
                  <a:srgbClr val="42B4BE"/>
                </a:solidFill>
                <a:latin typeface="Arial" panose="020B0604020202020204" pitchFamily="34" charset="0"/>
                <a:cs typeface="Arial" panose="020B0604020202020204" pitchFamily="34" charset="0"/>
              </a:rPr>
              <a:t>72%</a:t>
            </a:r>
            <a:endParaRPr lang="es-CO" b="1" dirty="0">
              <a:solidFill>
                <a:srgbClr val="42B4BE"/>
              </a:solidFill>
              <a:latin typeface="Arial" panose="020B0604020202020204" pitchFamily="34" charset="0"/>
              <a:cs typeface="Arial" panose="020B0604020202020204" pitchFamily="34" charset="0"/>
            </a:endParaRPr>
          </a:p>
        </p:txBody>
      </p:sp>
      <p:sp>
        <p:nvSpPr>
          <p:cNvPr id="99" name="CuadroTexto 98"/>
          <p:cNvSpPr txBox="1"/>
          <p:nvPr/>
        </p:nvSpPr>
        <p:spPr>
          <a:xfrm>
            <a:off x="11902972" y="6019087"/>
            <a:ext cx="732410" cy="369332"/>
          </a:xfrm>
          <a:prstGeom prst="rect">
            <a:avLst/>
          </a:prstGeom>
          <a:noFill/>
        </p:spPr>
        <p:txBody>
          <a:bodyPr wrap="square" rtlCol="0">
            <a:spAutoFit/>
          </a:bodyPr>
          <a:lstStyle/>
          <a:p>
            <a:r>
              <a:rPr lang="es-CO" b="1" dirty="0" smtClean="0">
                <a:solidFill>
                  <a:srgbClr val="42B4BE"/>
                </a:solidFill>
                <a:latin typeface="Arial" panose="020B0604020202020204" pitchFamily="34" charset="0"/>
                <a:cs typeface="Arial" panose="020B0604020202020204" pitchFamily="34" charset="0"/>
              </a:rPr>
              <a:t>52%</a:t>
            </a:r>
            <a:endParaRPr lang="es-CO" b="1" dirty="0">
              <a:solidFill>
                <a:srgbClr val="42B4BE"/>
              </a:solidFill>
              <a:latin typeface="Arial" panose="020B0604020202020204" pitchFamily="34" charset="0"/>
              <a:cs typeface="Arial" panose="020B0604020202020204" pitchFamily="34" charset="0"/>
            </a:endParaRPr>
          </a:p>
        </p:txBody>
      </p:sp>
      <p:sp>
        <p:nvSpPr>
          <p:cNvPr id="100" name="CuadroTexto 99"/>
          <p:cNvSpPr txBox="1"/>
          <p:nvPr/>
        </p:nvSpPr>
        <p:spPr>
          <a:xfrm>
            <a:off x="12629698" y="6519641"/>
            <a:ext cx="732410" cy="369332"/>
          </a:xfrm>
          <a:prstGeom prst="rect">
            <a:avLst/>
          </a:prstGeom>
          <a:noFill/>
        </p:spPr>
        <p:txBody>
          <a:bodyPr wrap="square" rtlCol="0">
            <a:spAutoFit/>
          </a:bodyPr>
          <a:lstStyle/>
          <a:p>
            <a:r>
              <a:rPr lang="es-CO" b="1" dirty="0" smtClean="0">
                <a:solidFill>
                  <a:srgbClr val="42B4BE"/>
                </a:solidFill>
                <a:latin typeface="Arial" panose="020B0604020202020204" pitchFamily="34" charset="0"/>
                <a:cs typeface="Arial" panose="020B0604020202020204" pitchFamily="34" charset="0"/>
              </a:rPr>
              <a:t>28%</a:t>
            </a:r>
            <a:endParaRPr lang="es-CO" b="1" dirty="0">
              <a:solidFill>
                <a:srgbClr val="42B4BE"/>
              </a:solidFill>
              <a:latin typeface="Arial" panose="020B0604020202020204" pitchFamily="34" charset="0"/>
              <a:cs typeface="Arial" panose="020B0604020202020204" pitchFamily="34" charset="0"/>
            </a:endParaRPr>
          </a:p>
        </p:txBody>
      </p:sp>
      <p:sp>
        <p:nvSpPr>
          <p:cNvPr id="101" name="CuadroTexto 100"/>
          <p:cNvSpPr txBox="1"/>
          <p:nvPr/>
        </p:nvSpPr>
        <p:spPr>
          <a:xfrm>
            <a:off x="11892511" y="6503510"/>
            <a:ext cx="732410" cy="369332"/>
          </a:xfrm>
          <a:prstGeom prst="rect">
            <a:avLst/>
          </a:prstGeom>
          <a:noFill/>
        </p:spPr>
        <p:txBody>
          <a:bodyPr wrap="square" rtlCol="0">
            <a:spAutoFit/>
          </a:bodyPr>
          <a:lstStyle/>
          <a:p>
            <a:r>
              <a:rPr lang="es-CO" b="1" dirty="0" smtClean="0">
                <a:solidFill>
                  <a:srgbClr val="42B4BE"/>
                </a:solidFill>
                <a:latin typeface="Arial" panose="020B0604020202020204" pitchFamily="34" charset="0"/>
                <a:cs typeface="Arial" panose="020B0604020202020204" pitchFamily="34" charset="0"/>
              </a:rPr>
              <a:t>48%</a:t>
            </a:r>
            <a:endParaRPr lang="es-CO" b="1" dirty="0">
              <a:solidFill>
                <a:srgbClr val="42B4BE"/>
              </a:solidFill>
              <a:latin typeface="Arial" panose="020B0604020202020204" pitchFamily="34" charset="0"/>
              <a:cs typeface="Arial" panose="020B0604020202020204" pitchFamily="34" charset="0"/>
            </a:endParaRPr>
          </a:p>
        </p:txBody>
      </p:sp>
      <p:sp>
        <p:nvSpPr>
          <p:cNvPr id="102" name="CuadroTexto 101"/>
          <p:cNvSpPr txBox="1"/>
          <p:nvPr/>
        </p:nvSpPr>
        <p:spPr>
          <a:xfrm>
            <a:off x="16642878" y="7111229"/>
            <a:ext cx="732410" cy="415498"/>
          </a:xfrm>
          <a:prstGeom prst="rect">
            <a:avLst/>
          </a:prstGeom>
          <a:noFill/>
        </p:spPr>
        <p:txBody>
          <a:bodyPr wrap="square" rtlCol="0">
            <a:spAutoFit/>
          </a:bodyPr>
          <a:lstStyle/>
          <a:p>
            <a:r>
              <a:rPr lang="es-CO" sz="2100" b="1" dirty="0" smtClean="0">
                <a:solidFill>
                  <a:srgbClr val="42B4BE"/>
                </a:solidFill>
                <a:latin typeface="Arial" panose="020B0604020202020204" pitchFamily="34" charset="0"/>
                <a:cs typeface="Arial" panose="020B0604020202020204" pitchFamily="34" charset="0"/>
              </a:rPr>
              <a:t>63%</a:t>
            </a:r>
            <a:endParaRPr lang="es-CO" sz="2100" b="1" dirty="0">
              <a:solidFill>
                <a:srgbClr val="42B4BE"/>
              </a:solidFill>
              <a:latin typeface="Arial" panose="020B0604020202020204" pitchFamily="34" charset="0"/>
              <a:cs typeface="Arial" panose="020B0604020202020204" pitchFamily="34" charset="0"/>
            </a:endParaRPr>
          </a:p>
        </p:txBody>
      </p:sp>
      <p:sp>
        <p:nvSpPr>
          <p:cNvPr id="103" name="CuadroTexto 102"/>
          <p:cNvSpPr txBox="1"/>
          <p:nvPr/>
        </p:nvSpPr>
        <p:spPr>
          <a:xfrm>
            <a:off x="17086556" y="6035218"/>
            <a:ext cx="732410" cy="369332"/>
          </a:xfrm>
          <a:prstGeom prst="rect">
            <a:avLst/>
          </a:prstGeom>
          <a:noFill/>
        </p:spPr>
        <p:txBody>
          <a:bodyPr wrap="square" rtlCol="0">
            <a:spAutoFit/>
          </a:bodyPr>
          <a:lstStyle/>
          <a:p>
            <a:r>
              <a:rPr lang="es-CO" b="1" dirty="0" smtClean="0">
                <a:solidFill>
                  <a:srgbClr val="42B4BE"/>
                </a:solidFill>
                <a:latin typeface="Arial" panose="020B0604020202020204" pitchFamily="34" charset="0"/>
                <a:cs typeface="Arial" panose="020B0604020202020204" pitchFamily="34" charset="0"/>
              </a:rPr>
              <a:t>63%</a:t>
            </a:r>
            <a:endParaRPr lang="es-CO" b="1" dirty="0">
              <a:solidFill>
                <a:srgbClr val="42B4BE"/>
              </a:solidFill>
              <a:latin typeface="Arial" panose="020B0604020202020204" pitchFamily="34" charset="0"/>
              <a:cs typeface="Arial" panose="020B0604020202020204" pitchFamily="34" charset="0"/>
            </a:endParaRPr>
          </a:p>
        </p:txBody>
      </p:sp>
      <p:sp>
        <p:nvSpPr>
          <p:cNvPr id="104" name="CuadroTexto 103"/>
          <p:cNvSpPr txBox="1"/>
          <p:nvPr/>
        </p:nvSpPr>
        <p:spPr>
          <a:xfrm>
            <a:off x="16349369" y="6019087"/>
            <a:ext cx="732410" cy="369332"/>
          </a:xfrm>
          <a:prstGeom prst="rect">
            <a:avLst/>
          </a:prstGeom>
          <a:noFill/>
        </p:spPr>
        <p:txBody>
          <a:bodyPr wrap="square" rtlCol="0">
            <a:spAutoFit/>
          </a:bodyPr>
          <a:lstStyle/>
          <a:p>
            <a:r>
              <a:rPr lang="es-CO" b="1" dirty="0" smtClean="0">
                <a:solidFill>
                  <a:srgbClr val="42B4BE"/>
                </a:solidFill>
                <a:latin typeface="Arial" panose="020B0604020202020204" pitchFamily="34" charset="0"/>
                <a:cs typeface="Arial" panose="020B0604020202020204" pitchFamily="34" charset="0"/>
              </a:rPr>
              <a:t>63%</a:t>
            </a:r>
            <a:endParaRPr lang="es-CO" b="1" dirty="0">
              <a:solidFill>
                <a:srgbClr val="42B4BE"/>
              </a:solidFill>
              <a:latin typeface="Arial" panose="020B0604020202020204" pitchFamily="34" charset="0"/>
              <a:cs typeface="Arial" panose="020B0604020202020204" pitchFamily="34" charset="0"/>
            </a:endParaRPr>
          </a:p>
        </p:txBody>
      </p:sp>
      <p:sp>
        <p:nvSpPr>
          <p:cNvPr id="105" name="CuadroTexto 104"/>
          <p:cNvSpPr txBox="1"/>
          <p:nvPr/>
        </p:nvSpPr>
        <p:spPr>
          <a:xfrm>
            <a:off x="17076095" y="6519641"/>
            <a:ext cx="732410" cy="369332"/>
          </a:xfrm>
          <a:prstGeom prst="rect">
            <a:avLst/>
          </a:prstGeom>
          <a:noFill/>
        </p:spPr>
        <p:txBody>
          <a:bodyPr wrap="square" rtlCol="0">
            <a:spAutoFit/>
          </a:bodyPr>
          <a:lstStyle/>
          <a:p>
            <a:r>
              <a:rPr lang="es-CO" b="1" dirty="0" smtClean="0">
                <a:solidFill>
                  <a:srgbClr val="42B4BE"/>
                </a:solidFill>
                <a:latin typeface="Arial" panose="020B0604020202020204" pitchFamily="34" charset="0"/>
                <a:cs typeface="Arial" panose="020B0604020202020204" pitchFamily="34" charset="0"/>
              </a:rPr>
              <a:t>27%</a:t>
            </a:r>
            <a:endParaRPr lang="es-CO" b="1" dirty="0">
              <a:solidFill>
                <a:srgbClr val="42B4BE"/>
              </a:solidFill>
              <a:latin typeface="Arial" panose="020B0604020202020204" pitchFamily="34" charset="0"/>
              <a:cs typeface="Arial" panose="020B0604020202020204" pitchFamily="34" charset="0"/>
            </a:endParaRPr>
          </a:p>
        </p:txBody>
      </p:sp>
      <p:sp>
        <p:nvSpPr>
          <p:cNvPr id="106" name="CuadroTexto 105"/>
          <p:cNvSpPr txBox="1"/>
          <p:nvPr/>
        </p:nvSpPr>
        <p:spPr>
          <a:xfrm>
            <a:off x="16338908" y="6503510"/>
            <a:ext cx="732410" cy="369332"/>
          </a:xfrm>
          <a:prstGeom prst="rect">
            <a:avLst/>
          </a:prstGeom>
          <a:noFill/>
        </p:spPr>
        <p:txBody>
          <a:bodyPr wrap="square" rtlCol="0">
            <a:spAutoFit/>
          </a:bodyPr>
          <a:lstStyle/>
          <a:p>
            <a:r>
              <a:rPr lang="es-CO" b="1" dirty="0" smtClean="0">
                <a:solidFill>
                  <a:srgbClr val="42B4BE"/>
                </a:solidFill>
                <a:latin typeface="Arial" panose="020B0604020202020204" pitchFamily="34" charset="0"/>
                <a:cs typeface="Arial" panose="020B0604020202020204" pitchFamily="34" charset="0"/>
              </a:rPr>
              <a:t>27%</a:t>
            </a:r>
            <a:endParaRPr lang="es-CO" b="1" dirty="0">
              <a:solidFill>
                <a:srgbClr val="42B4BE"/>
              </a:solidFill>
              <a:latin typeface="Arial" panose="020B0604020202020204" pitchFamily="34" charset="0"/>
              <a:cs typeface="Arial" panose="020B0604020202020204" pitchFamily="34" charset="0"/>
            </a:endParaRPr>
          </a:p>
        </p:txBody>
      </p:sp>
      <p:grpSp>
        <p:nvGrpSpPr>
          <p:cNvPr id="107" name="Group 229"/>
          <p:cNvGrpSpPr/>
          <p:nvPr/>
        </p:nvGrpSpPr>
        <p:grpSpPr>
          <a:xfrm>
            <a:off x="7958638" y="190500"/>
            <a:ext cx="765182" cy="806151"/>
            <a:chOff x="7735888" y="3368675"/>
            <a:chExt cx="871538" cy="1025526"/>
          </a:xfrm>
          <a:solidFill>
            <a:schemeClr val="bg1"/>
          </a:solidFill>
        </p:grpSpPr>
        <p:sp>
          <p:nvSpPr>
            <p:cNvPr id="108" name="Freeform 36"/>
            <p:cNvSpPr>
              <a:spLocks noEditPoints="1"/>
            </p:cNvSpPr>
            <p:nvPr/>
          </p:nvSpPr>
          <p:spPr bwMode="auto">
            <a:xfrm>
              <a:off x="7735888" y="3368675"/>
              <a:ext cx="871538" cy="493713"/>
            </a:xfrm>
            <a:custGeom>
              <a:avLst/>
              <a:gdLst>
                <a:gd name="T0" fmla="*/ 40 w 549"/>
                <a:gd name="T1" fmla="*/ 230 h 311"/>
                <a:gd name="T2" fmla="*/ 25 w 549"/>
                <a:gd name="T3" fmla="*/ 255 h 311"/>
                <a:gd name="T4" fmla="*/ 40 w 549"/>
                <a:gd name="T5" fmla="*/ 283 h 311"/>
                <a:gd name="T6" fmla="*/ 71 w 549"/>
                <a:gd name="T7" fmla="*/ 283 h 311"/>
                <a:gd name="T8" fmla="*/ 86 w 549"/>
                <a:gd name="T9" fmla="*/ 255 h 311"/>
                <a:gd name="T10" fmla="*/ 71 w 549"/>
                <a:gd name="T11" fmla="*/ 230 h 311"/>
                <a:gd name="T12" fmla="*/ 348 w 549"/>
                <a:gd name="T13" fmla="*/ 152 h 311"/>
                <a:gd name="T14" fmla="*/ 322 w 549"/>
                <a:gd name="T15" fmla="*/ 168 h 311"/>
                <a:gd name="T16" fmla="*/ 322 w 549"/>
                <a:gd name="T17" fmla="*/ 198 h 311"/>
                <a:gd name="T18" fmla="*/ 348 w 549"/>
                <a:gd name="T19" fmla="*/ 214 h 311"/>
                <a:gd name="T20" fmla="*/ 374 w 549"/>
                <a:gd name="T21" fmla="*/ 198 h 311"/>
                <a:gd name="T22" fmla="*/ 374 w 549"/>
                <a:gd name="T23" fmla="*/ 168 h 311"/>
                <a:gd name="T24" fmla="*/ 348 w 549"/>
                <a:gd name="T25" fmla="*/ 152 h 311"/>
                <a:gd name="T26" fmla="*/ 187 w 549"/>
                <a:gd name="T27" fmla="*/ 71 h 311"/>
                <a:gd name="T28" fmla="*/ 171 w 549"/>
                <a:gd name="T29" fmla="*/ 97 h 311"/>
                <a:gd name="T30" fmla="*/ 187 w 549"/>
                <a:gd name="T31" fmla="*/ 123 h 311"/>
                <a:gd name="T32" fmla="*/ 217 w 549"/>
                <a:gd name="T33" fmla="*/ 123 h 311"/>
                <a:gd name="T34" fmla="*/ 233 w 549"/>
                <a:gd name="T35" fmla="*/ 97 h 311"/>
                <a:gd name="T36" fmla="*/ 217 w 549"/>
                <a:gd name="T37" fmla="*/ 71 h 311"/>
                <a:gd name="T38" fmla="*/ 495 w 549"/>
                <a:gd name="T39" fmla="*/ 24 h 311"/>
                <a:gd name="T40" fmla="*/ 469 w 549"/>
                <a:gd name="T41" fmla="*/ 40 h 311"/>
                <a:gd name="T42" fmla="*/ 469 w 549"/>
                <a:gd name="T43" fmla="*/ 70 h 311"/>
                <a:gd name="T44" fmla="*/ 495 w 549"/>
                <a:gd name="T45" fmla="*/ 86 h 311"/>
                <a:gd name="T46" fmla="*/ 520 w 549"/>
                <a:gd name="T47" fmla="*/ 70 h 311"/>
                <a:gd name="T48" fmla="*/ 520 w 549"/>
                <a:gd name="T49" fmla="*/ 40 h 311"/>
                <a:gd name="T50" fmla="*/ 495 w 549"/>
                <a:gd name="T51" fmla="*/ 24 h 311"/>
                <a:gd name="T52" fmla="*/ 516 w 549"/>
                <a:gd name="T53" fmla="*/ 4 h 311"/>
                <a:gd name="T54" fmla="*/ 545 w 549"/>
                <a:gd name="T55" fmla="*/ 34 h 311"/>
                <a:gd name="T56" fmla="*/ 545 w 549"/>
                <a:gd name="T57" fmla="*/ 76 h 311"/>
                <a:gd name="T58" fmla="*/ 516 w 549"/>
                <a:gd name="T59" fmla="*/ 106 h 311"/>
                <a:gd name="T60" fmla="*/ 474 w 549"/>
                <a:gd name="T61" fmla="*/ 106 h 311"/>
                <a:gd name="T62" fmla="*/ 392 w 549"/>
                <a:gd name="T63" fmla="*/ 152 h 311"/>
                <a:gd name="T64" fmla="*/ 403 w 549"/>
                <a:gd name="T65" fmla="*/ 182 h 311"/>
                <a:gd name="T66" fmla="*/ 387 w 549"/>
                <a:gd name="T67" fmla="*/ 221 h 311"/>
                <a:gd name="T68" fmla="*/ 348 w 549"/>
                <a:gd name="T69" fmla="*/ 238 h 311"/>
                <a:gd name="T70" fmla="*/ 309 w 549"/>
                <a:gd name="T71" fmla="*/ 221 h 311"/>
                <a:gd name="T72" fmla="*/ 293 w 549"/>
                <a:gd name="T73" fmla="*/ 182 h 311"/>
                <a:gd name="T74" fmla="*/ 295 w 549"/>
                <a:gd name="T75" fmla="*/ 168 h 311"/>
                <a:gd name="T76" fmla="*/ 246 w 549"/>
                <a:gd name="T77" fmla="*/ 130 h 311"/>
                <a:gd name="T78" fmla="*/ 219 w 549"/>
                <a:gd name="T79" fmla="*/ 149 h 311"/>
                <a:gd name="T80" fmla="*/ 184 w 549"/>
                <a:gd name="T81" fmla="*/ 149 h 311"/>
                <a:gd name="T82" fmla="*/ 96 w 549"/>
                <a:gd name="T83" fmla="*/ 219 h 311"/>
                <a:gd name="T84" fmla="*/ 111 w 549"/>
                <a:gd name="T85" fmla="*/ 255 h 311"/>
                <a:gd name="T86" fmla="*/ 94 w 549"/>
                <a:gd name="T87" fmla="*/ 294 h 311"/>
                <a:gd name="T88" fmla="*/ 55 w 549"/>
                <a:gd name="T89" fmla="*/ 311 h 311"/>
                <a:gd name="T90" fmla="*/ 16 w 549"/>
                <a:gd name="T91" fmla="*/ 294 h 311"/>
                <a:gd name="T92" fmla="*/ 0 w 549"/>
                <a:gd name="T93" fmla="*/ 255 h 311"/>
                <a:gd name="T94" fmla="*/ 16 w 549"/>
                <a:gd name="T95" fmla="*/ 217 h 311"/>
                <a:gd name="T96" fmla="*/ 55 w 549"/>
                <a:gd name="T97" fmla="*/ 201 h 311"/>
                <a:gd name="T98" fmla="*/ 88 w 549"/>
                <a:gd name="T99" fmla="*/ 212 h 311"/>
                <a:gd name="T100" fmla="*/ 151 w 549"/>
                <a:gd name="T101" fmla="*/ 117 h 311"/>
                <a:gd name="T102" fmla="*/ 151 w 549"/>
                <a:gd name="T103" fmla="*/ 76 h 311"/>
                <a:gd name="T104" fmla="*/ 180 w 549"/>
                <a:gd name="T105" fmla="*/ 47 h 311"/>
                <a:gd name="T106" fmla="*/ 223 w 549"/>
                <a:gd name="T107" fmla="*/ 47 h 311"/>
                <a:gd name="T108" fmla="*/ 252 w 549"/>
                <a:gd name="T109" fmla="*/ 76 h 311"/>
                <a:gd name="T110" fmla="*/ 256 w 549"/>
                <a:gd name="T111" fmla="*/ 104 h 311"/>
                <a:gd name="T112" fmla="*/ 252 w 549"/>
                <a:gd name="T113" fmla="*/ 120 h 311"/>
                <a:gd name="T114" fmla="*/ 316 w 549"/>
                <a:gd name="T115" fmla="*/ 139 h 311"/>
                <a:gd name="T116" fmla="*/ 348 w 549"/>
                <a:gd name="T117" fmla="*/ 127 h 311"/>
                <a:gd name="T118" fmla="*/ 385 w 549"/>
                <a:gd name="T119" fmla="*/ 142 h 311"/>
                <a:gd name="T120" fmla="*/ 443 w 549"/>
                <a:gd name="T121" fmla="*/ 71 h 311"/>
                <a:gd name="T122" fmla="*/ 444 w 549"/>
                <a:gd name="T123" fmla="*/ 34 h 311"/>
                <a:gd name="T124" fmla="*/ 473 w 549"/>
                <a:gd name="T125" fmla="*/ 4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9" h="311">
                  <a:moveTo>
                    <a:pt x="55" y="225"/>
                  </a:moveTo>
                  <a:lnTo>
                    <a:pt x="40" y="230"/>
                  </a:lnTo>
                  <a:lnTo>
                    <a:pt x="29" y="241"/>
                  </a:lnTo>
                  <a:lnTo>
                    <a:pt x="25" y="255"/>
                  </a:lnTo>
                  <a:lnTo>
                    <a:pt x="29" y="271"/>
                  </a:lnTo>
                  <a:lnTo>
                    <a:pt x="40" y="283"/>
                  </a:lnTo>
                  <a:lnTo>
                    <a:pt x="55" y="287"/>
                  </a:lnTo>
                  <a:lnTo>
                    <a:pt x="71" y="283"/>
                  </a:lnTo>
                  <a:lnTo>
                    <a:pt x="82" y="271"/>
                  </a:lnTo>
                  <a:lnTo>
                    <a:pt x="86" y="255"/>
                  </a:lnTo>
                  <a:lnTo>
                    <a:pt x="82" y="241"/>
                  </a:lnTo>
                  <a:lnTo>
                    <a:pt x="71" y="230"/>
                  </a:lnTo>
                  <a:lnTo>
                    <a:pt x="55" y="225"/>
                  </a:lnTo>
                  <a:close/>
                  <a:moveTo>
                    <a:pt x="348" y="152"/>
                  </a:moveTo>
                  <a:lnTo>
                    <a:pt x="332" y="156"/>
                  </a:lnTo>
                  <a:lnTo>
                    <a:pt x="322" y="168"/>
                  </a:lnTo>
                  <a:lnTo>
                    <a:pt x="318" y="182"/>
                  </a:lnTo>
                  <a:lnTo>
                    <a:pt x="322" y="198"/>
                  </a:lnTo>
                  <a:lnTo>
                    <a:pt x="332" y="209"/>
                  </a:lnTo>
                  <a:lnTo>
                    <a:pt x="348" y="214"/>
                  </a:lnTo>
                  <a:lnTo>
                    <a:pt x="364" y="209"/>
                  </a:lnTo>
                  <a:lnTo>
                    <a:pt x="374" y="198"/>
                  </a:lnTo>
                  <a:lnTo>
                    <a:pt x="378" y="182"/>
                  </a:lnTo>
                  <a:lnTo>
                    <a:pt x="374" y="168"/>
                  </a:lnTo>
                  <a:lnTo>
                    <a:pt x="364" y="156"/>
                  </a:lnTo>
                  <a:lnTo>
                    <a:pt x="348" y="152"/>
                  </a:lnTo>
                  <a:close/>
                  <a:moveTo>
                    <a:pt x="201" y="67"/>
                  </a:moveTo>
                  <a:lnTo>
                    <a:pt x="187" y="71"/>
                  </a:lnTo>
                  <a:lnTo>
                    <a:pt x="175" y="81"/>
                  </a:lnTo>
                  <a:lnTo>
                    <a:pt x="171" y="97"/>
                  </a:lnTo>
                  <a:lnTo>
                    <a:pt x="175" y="113"/>
                  </a:lnTo>
                  <a:lnTo>
                    <a:pt x="187" y="123"/>
                  </a:lnTo>
                  <a:lnTo>
                    <a:pt x="201" y="127"/>
                  </a:lnTo>
                  <a:lnTo>
                    <a:pt x="217" y="123"/>
                  </a:lnTo>
                  <a:lnTo>
                    <a:pt x="229" y="113"/>
                  </a:lnTo>
                  <a:lnTo>
                    <a:pt x="233" y="97"/>
                  </a:lnTo>
                  <a:lnTo>
                    <a:pt x="229" y="81"/>
                  </a:lnTo>
                  <a:lnTo>
                    <a:pt x="217" y="71"/>
                  </a:lnTo>
                  <a:lnTo>
                    <a:pt x="201" y="67"/>
                  </a:lnTo>
                  <a:close/>
                  <a:moveTo>
                    <a:pt x="495" y="24"/>
                  </a:moveTo>
                  <a:lnTo>
                    <a:pt x="479" y="28"/>
                  </a:lnTo>
                  <a:lnTo>
                    <a:pt x="469" y="40"/>
                  </a:lnTo>
                  <a:lnTo>
                    <a:pt x="464" y="54"/>
                  </a:lnTo>
                  <a:lnTo>
                    <a:pt x="469" y="70"/>
                  </a:lnTo>
                  <a:lnTo>
                    <a:pt x="479" y="81"/>
                  </a:lnTo>
                  <a:lnTo>
                    <a:pt x="495" y="86"/>
                  </a:lnTo>
                  <a:lnTo>
                    <a:pt x="510" y="81"/>
                  </a:lnTo>
                  <a:lnTo>
                    <a:pt x="520" y="70"/>
                  </a:lnTo>
                  <a:lnTo>
                    <a:pt x="525" y="54"/>
                  </a:lnTo>
                  <a:lnTo>
                    <a:pt x="520" y="40"/>
                  </a:lnTo>
                  <a:lnTo>
                    <a:pt x="510" y="28"/>
                  </a:lnTo>
                  <a:lnTo>
                    <a:pt x="495" y="24"/>
                  </a:lnTo>
                  <a:close/>
                  <a:moveTo>
                    <a:pt x="495" y="0"/>
                  </a:moveTo>
                  <a:lnTo>
                    <a:pt x="516" y="4"/>
                  </a:lnTo>
                  <a:lnTo>
                    <a:pt x="533" y="15"/>
                  </a:lnTo>
                  <a:lnTo>
                    <a:pt x="545" y="34"/>
                  </a:lnTo>
                  <a:lnTo>
                    <a:pt x="549" y="54"/>
                  </a:lnTo>
                  <a:lnTo>
                    <a:pt x="545" y="76"/>
                  </a:lnTo>
                  <a:lnTo>
                    <a:pt x="533" y="93"/>
                  </a:lnTo>
                  <a:lnTo>
                    <a:pt x="516" y="106"/>
                  </a:lnTo>
                  <a:lnTo>
                    <a:pt x="495" y="110"/>
                  </a:lnTo>
                  <a:lnTo>
                    <a:pt x="474" y="106"/>
                  </a:lnTo>
                  <a:lnTo>
                    <a:pt x="457" y="96"/>
                  </a:lnTo>
                  <a:lnTo>
                    <a:pt x="392" y="152"/>
                  </a:lnTo>
                  <a:lnTo>
                    <a:pt x="400" y="166"/>
                  </a:lnTo>
                  <a:lnTo>
                    <a:pt x="403" y="182"/>
                  </a:lnTo>
                  <a:lnTo>
                    <a:pt x="398" y="204"/>
                  </a:lnTo>
                  <a:lnTo>
                    <a:pt x="387" y="221"/>
                  </a:lnTo>
                  <a:lnTo>
                    <a:pt x="369" y="234"/>
                  </a:lnTo>
                  <a:lnTo>
                    <a:pt x="348" y="238"/>
                  </a:lnTo>
                  <a:lnTo>
                    <a:pt x="326" y="234"/>
                  </a:lnTo>
                  <a:lnTo>
                    <a:pt x="309" y="221"/>
                  </a:lnTo>
                  <a:lnTo>
                    <a:pt x="298" y="204"/>
                  </a:lnTo>
                  <a:lnTo>
                    <a:pt x="293" y="182"/>
                  </a:lnTo>
                  <a:lnTo>
                    <a:pt x="293" y="175"/>
                  </a:lnTo>
                  <a:lnTo>
                    <a:pt x="295" y="168"/>
                  </a:lnTo>
                  <a:lnTo>
                    <a:pt x="298" y="161"/>
                  </a:lnTo>
                  <a:lnTo>
                    <a:pt x="246" y="130"/>
                  </a:lnTo>
                  <a:lnTo>
                    <a:pt x="234" y="142"/>
                  </a:lnTo>
                  <a:lnTo>
                    <a:pt x="219" y="149"/>
                  </a:lnTo>
                  <a:lnTo>
                    <a:pt x="201" y="152"/>
                  </a:lnTo>
                  <a:lnTo>
                    <a:pt x="184" y="149"/>
                  </a:lnTo>
                  <a:lnTo>
                    <a:pt x="170" y="142"/>
                  </a:lnTo>
                  <a:lnTo>
                    <a:pt x="96" y="219"/>
                  </a:lnTo>
                  <a:lnTo>
                    <a:pt x="106" y="237"/>
                  </a:lnTo>
                  <a:lnTo>
                    <a:pt x="111" y="255"/>
                  </a:lnTo>
                  <a:lnTo>
                    <a:pt x="106" y="277"/>
                  </a:lnTo>
                  <a:lnTo>
                    <a:pt x="94" y="294"/>
                  </a:lnTo>
                  <a:lnTo>
                    <a:pt x="76" y="307"/>
                  </a:lnTo>
                  <a:lnTo>
                    <a:pt x="55" y="311"/>
                  </a:lnTo>
                  <a:lnTo>
                    <a:pt x="35" y="307"/>
                  </a:lnTo>
                  <a:lnTo>
                    <a:pt x="16" y="294"/>
                  </a:lnTo>
                  <a:lnTo>
                    <a:pt x="4" y="277"/>
                  </a:lnTo>
                  <a:lnTo>
                    <a:pt x="0" y="255"/>
                  </a:lnTo>
                  <a:lnTo>
                    <a:pt x="4" y="234"/>
                  </a:lnTo>
                  <a:lnTo>
                    <a:pt x="16" y="217"/>
                  </a:lnTo>
                  <a:lnTo>
                    <a:pt x="35" y="205"/>
                  </a:lnTo>
                  <a:lnTo>
                    <a:pt x="55" y="201"/>
                  </a:lnTo>
                  <a:lnTo>
                    <a:pt x="73" y="204"/>
                  </a:lnTo>
                  <a:lnTo>
                    <a:pt x="88" y="212"/>
                  </a:lnTo>
                  <a:lnTo>
                    <a:pt x="160" y="133"/>
                  </a:lnTo>
                  <a:lnTo>
                    <a:pt x="151" y="117"/>
                  </a:lnTo>
                  <a:lnTo>
                    <a:pt x="147" y="97"/>
                  </a:lnTo>
                  <a:lnTo>
                    <a:pt x="151" y="76"/>
                  </a:lnTo>
                  <a:lnTo>
                    <a:pt x="163" y="58"/>
                  </a:lnTo>
                  <a:lnTo>
                    <a:pt x="180" y="47"/>
                  </a:lnTo>
                  <a:lnTo>
                    <a:pt x="201" y="43"/>
                  </a:lnTo>
                  <a:lnTo>
                    <a:pt x="223" y="47"/>
                  </a:lnTo>
                  <a:lnTo>
                    <a:pt x="240" y="58"/>
                  </a:lnTo>
                  <a:lnTo>
                    <a:pt x="252" y="76"/>
                  </a:lnTo>
                  <a:lnTo>
                    <a:pt x="256" y="97"/>
                  </a:lnTo>
                  <a:lnTo>
                    <a:pt x="256" y="104"/>
                  </a:lnTo>
                  <a:lnTo>
                    <a:pt x="254" y="113"/>
                  </a:lnTo>
                  <a:lnTo>
                    <a:pt x="252" y="120"/>
                  </a:lnTo>
                  <a:lnTo>
                    <a:pt x="303" y="150"/>
                  </a:lnTo>
                  <a:lnTo>
                    <a:pt x="316" y="139"/>
                  </a:lnTo>
                  <a:lnTo>
                    <a:pt x="331" y="130"/>
                  </a:lnTo>
                  <a:lnTo>
                    <a:pt x="348" y="127"/>
                  </a:lnTo>
                  <a:lnTo>
                    <a:pt x="368" y="132"/>
                  </a:lnTo>
                  <a:lnTo>
                    <a:pt x="385" y="142"/>
                  </a:lnTo>
                  <a:lnTo>
                    <a:pt x="450" y="86"/>
                  </a:lnTo>
                  <a:lnTo>
                    <a:pt x="443" y="71"/>
                  </a:lnTo>
                  <a:lnTo>
                    <a:pt x="440" y="54"/>
                  </a:lnTo>
                  <a:lnTo>
                    <a:pt x="444" y="34"/>
                  </a:lnTo>
                  <a:lnTo>
                    <a:pt x="456" y="15"/>
                  </a:lnTo>
                  <a:lnTo>
                    <a:pt x="473" y="4"/>
                  </a:lnTo>
                  <a:lnTo>
                    <a:pt x="4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37"/>
            <p:cNvSpPr>
              <a:spLocks noEditPoints="1"/>
            </p:cNvSpPr>
            <p:nvPr/>
          </p:nvSpPr>
          <p:spPr bwMode="auto">
            <a:xfrm>
              <a:off x="8201025" y="3890963"/>
              <a:ext cx="174625" cy="503238"/>
            </a:xfrm>
            <a:custGeom>
              <a:avLst/>
              <a:gdLst>
                <a:gd name="T0" fmla="*/ 25 w 110"/>
                <a:gd name="T1" fmla="*/ 62 h 317"/>
                <a:gd name="T2" fmla="*/ 25 w 110"/>
                <a:gd name="T3" fmla="*/ 293 h 317"/>
                <a:gd name="T4" fmla="*/ 85 w 110"/>
                <a:gd name="T5" fmla="*/ 293 h 317"/>
                <a:gd name="T6" fmla="*/ 85 w 110"/>
                <a:gd name="T7" fmla="*/ 62 h 317"/>
                <a:gd name="T8" fmla="*/ 25 w 110"/>
                <a:gd name="T9" fmla="*/ 62 h 317"/>
                <a:gd name="T10" fmla="*/ 25 w 110"/>
                <a:gd name="T11" fmla="*/ 24 h 317"/>
                <a:gd name="T12" fmla="*/ 25 w 110"/>
                <a:gd name="T13" fmla="*/ 49 h 317"/>
                <a:gd name="T14" fmla="*/ 85 w 110"/>
                <a:gd name="T15" fmla="*/ 49 h 317"/>
                <a:gd name="T16" fmla="*/ 85 w 110"/>
                <a:gd name="T17" fmla="*/ 24 h 317"/>
                <a:gd name="T18" fmla="*/ 25 w 110"/>
                <a:gd name="T19" fmla="*/ 24 h 317"/>
                <a:gd name="T20" fmla="*/ 25 w 110"/>
                <a:gd name="T21" fmla="*/ 0 h 317"/>
                <a:gd name="T22" fmla="*/ 85 w 110"/>
                <a:gd name="T23" fmla="*/ 0 h 317"/>
                <a:gd name="T24" fmla="*/ 98 w 110"/>
                <a:gd name="T25" fmla="*/ 4 h 317"/>
                <a:gd name="T26" fmla="*/ 107 w 110"/>
                <a:gd name="T27" fmla="*/ 13 h 317"/>
                <a:gd name="T28" fmla="*/ 110 w 110"/>
                <a:gd name="T29" fmla="*/ 24 h 317"/>
                <a:gd name="T30" fmla="*/ 110 w 110"/>
                <a:gd name="T31" fmla="*/ 293 h 317"/>
                <a:gd name="T32" fmla="*/ 107 w 110"/>
                <a:gd name="T33" fmla="*/ 305 h 317"/>
                <a:gd name="T34" fmla="*/ 98 w 110"/>
                <a:gd name="T35" fmla="*/ 313 h 317"/>
                <a:gd name="T36" fmla="*/ 85 w 110"/>
                <a:gd name="T37" fmla="*/ 317 h 317"/>
                <a:gd name="T38" fmla="*/ 25 w 110"/>
                <a:gd name="T39" fmla="*/ 317 h 317"/>
                <a:gd name="T40" fmla="*/ 12 w 110"/>
                <a:gd name="T41" fmla="*/ 313 h 317"/>
                <a:gd name="T42" fmla="*/ 3 w 110"/>
                <a:gd name="T43" fmla="*/ 305 h 317"/>
                <a:gd name="T44" fmla="*/ 0 w 110"/>
                <a:gd name="T45" fmla="*/ 293 h 317"/>
                <a:gd name="T46" fmla="*/ 0 w 110"/>
                <a:gd name="T47" fmla="*/ 24 h 317"/>
                <a:gd name="T48" fmla="*/ 3 w 110"/>
                <a:gd name="T49" fmla="*/ 13 h 317"/>
                <a:gd name="T50" fmla="*/ 12 w 110"/>
                <a:gd name="T51" fmla="*/ 4 h 317"/>
                <a:gd name="T52" fmla="*/ 25 w 110"/>
                <a:gd name="T53"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317">
                  <a:moveTo>
                    <a:pt x="25" y="62"/>
                  </a:moveTo>
                  <a:lnTo>
                    <a:pt x="25" y="293"/>
                  </a:lnTo>
                  <a:lnTo>
                    <a:pt x="85" y="293"/>
                  </a:lnTo>
                  <a:lnTo>
                    <a:pt x="85" y="62"/>
                  </a:lnTo>
                  <a:lnTo>
                    <a:pt x="25" y="62"/>
                  </a:lnTo>
                  <a:close/>
                  <a:moveTo>
                    <a:pt x="25" y="24"/>
                  </a:moveTo>
                  <a:lnTo>
                    <a:pt x="25" y="49"/>
                  </a:lnTo>
                  <a:lnTo>
                    <a:pt x="85" y="49"/>
                  </a:lnTo>
                  <a:lnTo>
                    <a:pt x="85" y="24"/>
                  </a:lnTo>
                  <a:lnTo>
                    <a:pt x="25" y="24"/>
                  </a:lnTo>
                  <a:close/>
                  <a:moveTo>
                    <a:pt x="25" y="0"/>
                  </a:moveTo>
                  <a:lnTo>
                    <a:pt x="85" y="0"/>
                  </a:lnTo>
                  <a:lnTo>
                    <a:pt x="98" y="4"/>
                  </a:lnTo>
                  <a:lnTo>
                    <a:pt x="107" y="13"/>
                  </a:lnTo>
                  <a:lnTo>
                    <a:pt x="110" y="24"/>
                  </a:lnTo>
                  <a:lnTo>
                    <a:pt x="110" y="293"/>
                  </a:lnTo>
                  <a:lnTo>
                    <a:pt x="107" y="305"/>
                  </a:lnTo>
                  <a:lnTo>
                    <a:pt x="98" y="313"/>
                  </a:lnTo>
                  <a:lnTo>
                    <a:pt x="85" y="317"/>
                  </a:lnTo>
                  <a:lnTo>
                    <a:pt x="25" y="317"/>
                  </a:lnTo>
                  <a:lnTo>
                    <a:pt x="12" y="313"/>
                  </a:lnTo>
                  <a:lnTo>
                    <a:pt x="3" y="305"/>
                  </a:lnTo>
                  <a:lnTo>
                    <a:pt x="0" y="293"/>
                  </a:lnTo>
                  <a:lnTo>
                    <a:pt x="0" y="24"/>
                  </a:lnTo>
                  <a:lnTo>
                    <a:pt x="3" y="13"/>
                  </a:lnTo>
                  <a:lnTo>
                    <a:pt x="12" y="4"/>
                  </a:lnTo>
                  <a:lnTo>
                    <a:pt x="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38"/>
            <p:cNvSpPr>
              <a:spLocks noEditPoints="1"/>
            </p:cNvSpPr>
            <p:nvPr/>
          </p:nvSpPr>
          <p:spPr bwMode="auto">
            <a:xfrm>
              <a:off x="7735888" y="4006850"/>
              <a:ext cx="176213" cy="387350"/>
            </a:xfrm>
            <a:custGeom>
              <a:avLst/>
              <a:gdLst>
                <a:gd name="T0" fmla="*/ 25 w 111"/>
                <a:gd name="T1" fmla="*/ 62 h 244"/>
                <a:gd name="T2" fmla="*/ 25 w 111"/>
                <a:gd name="T3" fmla="*/ 220 h 244"/>
                <a:gd name="T4" fmla="*/ 86 w 111"/>
                <a:gd name="T5" fmla="*/ 220 h 244"/>
                <a:gd name="T6" fmla="*/ 86 w 111"/>
                <a:gd name="T7" fmla="*/ 62 h 244"/>
                <a:gd name="T8" fmla="*/ 25 w 111"/>
                <a:gd name="T9" fmla="*/ 62 h 244"/>
                <a:gd name="T10" fmla="*/ 25 w 111"/>
                <a:gd name="T11" fmla="*/ 25 h 244"/>
                <a:gd name="T12" fmla="*/ 25 w 111"/>
                <a:gd name="T13" fmla="*/ 49 h 244"/>
                <a:gd name="T14" fmla="*/ 86 w 111"/>
                <a:gd name="T15" fmla="*/ 49 h 244"/>
                <a:gd name="T16" fmla="*/ 86 w 111"/>
                <a:gd name="T17" fmla="*/ 25 h 244"/>
                <a:gd name="T18" fmla="*/ 25 w 111"/>
                <a:gd name="T19" fmla="*/ 25 h 244"/>
                <a:gd name="T20" fmla="*/ 25 w 111"/>
                <a:gd name="T21" fmla="*/ 0 h 244"/>
                <a:gd name="T22" fmla="*/ 86 w 111"/>
                <a:gd name="T23" fmla="*/ 0 h 244"/>
                <a:gd name="T24" fmla="*/ 98 w 111"/>
                <a:gd name="T25" fmla="*/ 3 h 244"/>
                <a:gd name="T26" fmla="*/ 106 w 111"/>
                <a:gd name="T27" fmla="*/ 13 h 244"/>
                <a:gd name="T28" fmla="*/ 111 w 111"/>
                <a:gd name="T29" fmla="*/ 25 h 244"/>
                <a:gd name="T30" fmla="*/ 111 w 111"/>
                <a:gd name="T31" fmla="*/ 220 h 244"/>
                <a:gd name="T32" fmla="*/ 106 w 111"/>
                <a:gd name="T33" fmla="*/ 232 h 244"/>
                <a:gd name="T34" fmla="*/ 98 w 111"/>
                <a:gd name="T35" fmla="*/ 240 h 244"/>
                <a:gd name="T36" fmla="*/ 86 w 111"/>
                <a:gd name="T37" fmla="*/ 244 h 244"/>
                <a:gd name="T38" fmla="*/ 25 w 111"/>
                <a:gd name="T39" fmla="*/ 244 h 244"/>
                <a:gd name="T40" fmla="*/ 13 w 111"/>
                <a:gd name="T41" fmla="*/ 240 h 244"/>
                <a:gd name="T42" fmla="*/ 4 w 111"/>
                <a:gd name="T43" fmla="*/ 232 h 244"/>
                <a:gd name="T44" fmla="*/ 0 w 111"/>
                <a:gd name="T45" fmla="*/ 220 h 244"/>
                <a:gd name="T46" fmla="*/ 0 w 111"/>
                <a:gd name="T47" fmla="*/ 25 h 244"/>
                <a:gd name="T48" fmla="*/ 4 w 111"/>
                <a:gd name="T49" fmla="*/ 13 h 244"/>
                <a:gd name="T50" fmla="*/ 13 w 111"/>
                <a:gd name="T51" fmla="*/ 3 h 244"/>
                <a:gd name="T52" fmla="*/ 25 w 111"/>
                <a:gd name="T53"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244">
                  <a:moveTo>
                    <a:pt x="25" y="62"/>
                  </a:moveTo>
                  <a:lnTo>
                    <a:pt x="25" y="220"/>
                  </a:lnTo>
                  <a:lnTo>
                    <a:pt x="86" y="220"/>
                  </a:lnTo>
                  <a:lnTo>
                    <a:pt x="86" y="62"/>
                  </a:lnTo>
                  <a:lnTo>
                    <a:pt x="25" y="62"/>
                  </a:lnTo>
                  <a:close/>
                  <a:moveTo>
                    <a:pt x="25" y="25"/>
                  </a:moveTo>
                  <a:lnTo>
                    <a:pt x="25" y="49"/>
                  </a:lnTo>
                  <a:lnTo>
                    <a:pt x="86" y="49"/>
                  </a:lnTo>
                  <a:lnTo>
                    <a:pt x="86" y="25"/>
                  </a:lnTo>
                  <a:lnTo>
                    <a:pt x="25" y="25"/>
                  </a:lnTo>
                  <a:close/>
                  <a:moveTo>
                    <a:pt x="25" y="0"/>
                  </a:moveTo>
                  <a:lnTo>
                    <a:pt x="86" y="0"/>
                  </a:lnTo>
                  <a:lnTo>
                    <a:pt x="98" y="3"/>
                  </a:lnTo>
                  <a:lnTo>
                    <a:pt x="106" y="13"/>
                  </a:lnTo>
                  <a:lnTo>
                    <a:pt x="111" y="25"/>
                  </a:lnTo>
                  <a:lnTo>
                    <a:pt x="111" y="220"/>
                  </a:lnTo>
                  <a:lnTo>
                    <a:pt x="106" y="232"/>
                  </a:lnTo>
                  <a:lnTo>
                    <a:pt x="98" y="240"/>
                  </a:lnTo>
                  <a:lnTo>
                    <a:pt x="86" y="244"/>
                  </a:lnTo>
                  <a:lnTo>
                    <a:pt x="25" y="244"/>
                  </a:lnTo>
                  <a:lnTo>
                    <a:pt x="13" y="240"/>
                  </a:lnTo>
                  <a:lnTo>
                    <a:pt x="4" y="232"/>
                  </a:lnTo>
                  <a:lnTo>
                    <a:pt x="0" y="220"/>
                  </a:lnTo>
                  <a:lnTo>
                    <a:pt x="0" y="25"/>
                  </a:lnTo>
                  <a:lnTo>
                    <a:pt x="4" y="13"/>
                  </a:lnTo>
                  <a:lnTo>
                    <a:pt x="13" y="3"/>
                  </a:lnTo>
                  <a:lnTo>
                    <a:pt x="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39"/>
            <p:cNvSpPr>
              <a:spLocks noEditPoints="1"/>
            </p:cNvSpPr>
            <p:nvPr/>
          </p:nvSpPr>
          <p:spPr bwMode="auto">
            <a:xfrm>
              <a:off x="8434388" y="3657600"/>
              <a:ext cx="173038" cy="736600"/>
            </a:xfrm>
            <a:custGeom>
              <a:avLst/>
              <a:gdLst>
                <a:gd name="T0" fmla="*/ 24 w 109"/>
                <a:gd name="T1" fmla="*/ 62 h 464"/>
                <a:gd name="T2" fmla="*/ 24 w 109"/>
                <a:gd name="T3" fmla="*/ 440 h 464"/>
                <a:gd name="T4" fmla="*/ 85 w 109"/>
                <a:gd name="T5" fmla="*/ 440 h 464"/>
                <a:gd name="T6" fmla="*/ 85 w 109"/>
                <a:gd name="T7" fmla="*/ 62 h 464"/>
                <a:gd name="T8" fmla="*/ 24 w 109"/>
                <a:gd name="T9" fmla="*/ 62 h 464"/>
                <a:gd name="T10" fmla="*/ 24 w 109"/>
                <a:gd name="T11" fmla="*/ 25 h 464"/>
                <a:gd name="T12" fmla="*/ 24 w 109"/>
                <a:gd name="T13" fmla="*/ 49 h 464"/>
                <a:gd name="T14" fmla="*/ 85 w 109"/>
                <a:gd name="T15" fmla="*/ 49 h 464"/>
                <a:gd name="T16" fmla="*/ 85 w 109"/>
                <a:gd name="T17" fmla="*/ 25 h 464"/>
                <a:gd name="T18" fmla="*/ 24 w 109"/>
                <a:gd name="T19" fmla="*/ 25 h 464"/>
                <a:gd name="T20" fmla="*/ 24 w 109"/>
                <a:gd name="T21" fmla="*/ 0 h 464"/>
                <a:gd name="T22" fmla="*/ 85 w 109"/>
                <a:gd name="T23" fmla="*/ 0 h 464"/>
                <a:gd name="T24" fmla="*/ 98 w 109"/>
                <a:gd name="T25" fmla="*/ 4 h 464"/>
                <a:gd name="T26" fmla="*/ 106 w 109"/>
                <a:gd name="T27" fmla="*/ 13 h 464"/>
                <a:gd name="T28" fmla="*/ 109 w 109"/>
                <a:gd name="T29" fmla="*/ 25 h 464"/>
                <a:gd name="T30" fmla="*/ 109 w 109"/>
                <a:gd name="T31" fmla="*/ 440 h 464"/>
                <a:gd name="T32" fmla="*/ 106 w 109"/>
                <a:gd name="T33" fmla="*/ 452 h 464"/>
                <a:gd name="T34" fmla="*/ 98 w 109"/>
                <a:gd name="T35" fmla="*/ 460 h 464"/>
                <a:gd name="T36" fmla="*/ 85 w 109"/>
                <a:gd name="T37" fmla="*/ 464 h 464"/>
                <a:gd name="T38" fmla="*/ 24 w 109"/>
                <a:gd name="T39" fmla="*/ 464 h 464"/>
                <a:gd name="T40" fmla="*/ 11 w 109"/>
                <a:gd name="T41" fmla="*/ 460 h 464"/>
                <a:gd name="T42" fmla="*/ 3 w 109"/>
                <a:gd name="T43" fmla="*/ 452 h 464"/>
                <a:gd name="T44" fmla="*/ 0 w 109"/>
                <a:gd name="T45" fmla="*/ 440 h 464"/>
                <a:gd name="T46" fmla="*/ 0 w 109"/>
                <a:gd name="T47" fmla="*/ 25 h 464"/>
                <a:gd name="T48" fmla="*/ 3 w 109"/>
                <a:gd name="T49" fmla="*/ 13 h 464"/>
                <a:gd name="T50" fmla="*/ 11 w 109"/>
                <a:gd name="T51" fmla="*/ 4 h 464"/>
                <a:gd name="T52" fmla="*/ 24 w 109"/>
                <a:gd name="T53"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464">
                  <a:moveTo>
                    <a:pt x="24" y="62"/>
                  </a:moveTo>
                  <a:lnTo>
                    <a:pt x="24" y="440"/>
                  </a:lnTo>
                  <a:lnTo>
                    <a:pt x="85" y="440"/>
                  </a:lnTo>
                  <a:lnTo>
                    <a:pt x="85" y="62"/>
                  </a:lnTo>
                  <a:lnTo>
                    <a:pt x="24" y="62"/>
                  </a:lnTo>
                  <a:close/>
                  <a:moveTo>
                    <a:pt x="24" y="25"/>
                  </a:moveTo>
                  <a:lnTo>
                    <a:pt x="24" y="49"/>
                  </a:lnTo>
                  <a:lnTo>
                    <a:pt x="85" y="49"/>
                  </a:lnTo>
                  <a:lnTo>
                    <a:pt x="85" y="25"/>
                  </a:lnTo>
                  <a:lnTo>
                    <a:pt x="24" y="25"/>
                  </a:lnTo>
                  <a:close/>
                  <a:moveTo>
                    <a:pt x="24" y="0"/>
                  </a:moveTo>
                  <a:lnTo>
                    <a:pt x="85" y="0"/>
                  </a:lnTo>
                  <a:lnTo>
                    <a:pt x="98" y="4"/>
                  </a:lnTo>
                  <a:lnTo>
                    <a:pt x="106" y="13"/>
                  </a:lnTo>
                  <a:lnTo>
                    <a:pt x="109" y="25"/>
                  </a:lnTo>
                  <a:lnTo>
                    <a:pt x="109" y="440"/>
                  </a:lnTo>
                  <a:lnTo>
                    <a:pt x="106" y="452"/>
                  </a:lnTo>
                  <a:lnTo>
                    <a:pt x="98" y="460"/>
                  </a:lnTo>
                  <a:lnTo>
                    <a:pt x="85" y="464"/>
                  </a:lnTo>
                  <a:lnTo>
                    <a:pt x="24" y="464"/>
                  </a:lnTo>
                  <a:lnTo>
                    <a:pt x="11" y="460"/>
                  </a:lnTo>
                  <a:lnTo>
                    <a:pt x="3" y="452"/>
                  </a:lnTo>
                  <a:lnTo>
                    <a:pt x="0" y="440"/>
                  </a:lnTo>
                  <a:lnTo>
                    <a:pt x="0" y="25"/>
                  </a:lnTo>
                  <a:lnTo>
                    <a:pt x="3" y="13"/>
                  </a:lnTo>
                  <a:lnTo>
                    <a:pt x="11" y="4"/>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40"/>
            <p:cNvSpPr>
              <a:spLocks noEditPoints="1"/>
            </p:cNvSpPr>
            <p:nvPr/>
          </p:nvSpPr>
          <p:spPr bwMode="auto">
            <a:xfrm>
              <a:off x="7969250" y="3773488"/>
              <a:ext cx="173038" cy="620713"/>
            </a:xfrm>
            <a:custGeom>
              <a:avLst/>
              <a:gdLst>
                <a:gd name="T0" fmla="*/ 24 w 109"/>
                <a:gd name="T1" fmla="*/ 62 h 391"/>
                <a:gd name="T2" fmla="*/ 24 w 109"/>
                <a:gd name="T3" fmla="*/ 367 h 391"/>
                <a:gd name="T4" fmla="*/ 86 w 109"/>
                <a:gd name="T5" fmla="*/ 367 h 391"/>
                <a:gd name="T6" fmla="*/ 86 w 109"/>
                <a:gd name="T7" fmla="*/ 62 h 391"/>
                <a:gd name="T8" fmla="*/ 24 w 109"/>
                <a:gd name="T9" fmla="*/ 62 h 391"/>
                <a:gd name="T10" fmla="*/ 24 w 109"/>
                <a:gd name="T11" fmla="*/ 25 h 391"/>
                <a:gd name="T12" fmla="*/ 24 w 109"/>
                <a:gd name="T13" fmla="*/ 49 h 391"/>
                <a:gd name="T14" fmla="*/ 86 w 109"/>
                <a:gd name="T15" fmla="*/ 49 h 391"/>
                <a:gd name="T16" fmla="*/ 86 w 109"/>
                <a:gd name="T17" fmla="*/ 25 h 391"/>
                <a:gd name="T18" fmla="*/ 24 w 109"/>
                <a:gd name="T19" fmla="*/ 25 h 391"/>
                <a:gd name="T20" fmla="*/ 24 w 109"/>
                <a:gd name="T21" fmla="*/ 0 h 391"/>
                <a:gd name="T22" fmla="*/ 86 w 109"/>
                <a:gd name="T23" fmla="*/ 0 h 391"/>
                <a:gd name="T24" fmla="*/ 97 w 109"/>
                <a:gd name="T25" fmla="*/ 5 h 391"/>
                <a:gd name="T26" fmla="*/ 106 w 109"/>
                <a:gd name="T27" fmla="*/ 13 h 391"/>
                <a:gd name="T28" fmla="*/ 109 w 109"/>
                <a:gd name="T29" fmla="*/ 25 h 391"/>
                <a:gd name="T30" fmla="*/ 109 w 109"/>
                <a:gd name="T31" fmla="*/ 367 h 391"/>
                <a:gd name="T32" fmla="*/ 106 w 109"/>
                <a:gd name="T33" fmla="*/ 379 h 391"/>
                <a:gd name="T34" fmla="*/ 97 w 109"/>
                <a:gd name="T35" fmla="*/ 387 h 391"/>
                <a:gd name="T36" fmla="*/ 86 w 109"/>
                <a:gd name="T37" fmla="*/ 391 h 391"/>
                <a:gd name="T38" fmla="*/ 24 w 109"/>
                <a:gd name="T39" fmla="*/ 391 h 391"/>
                <a:gd name="T40" fmla="*/ 13 w 109"/>
                <a:gd name="T41" fmla="*/ 387 h 391"/>
                <a:gd name="T42" fmla="*/ 3 w 109"/>
                <a:gd name="T43" fmla="*/ 379 h 391"/>
                <a:gd name="T44" fmla="*/ 0 w 109"/>
                <a:gd name="T45" fmla="*/ 367 h 391"/>
                <a:gd name="T46" fmla="*/ 0 w 109"/>
                <a:gd name="T47" fmla="*/ 25 h 391"/>
                <a:gd name="T48" fmla="*/ 3 w 109"/>
                <a:gd name="T49" fmla="*/ 13 h 391"/>
                <a:gd name="T50" fmla="*/ 13 w 109"/>
                <a:gd name="T51" fmla="*/ 5 h 391"/>
                <a:gd name="T52" fmla="*/ 24 w 109"/>
                <a:gd name="T53"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391">
                  <a:moveTo>
                    <a:pt x="24" y="62"/>
                  </a:moveTo>
                  <a:lnTo>
                    <a:pt x="24" y="367"/>
                  </a:lnTo>
                  <a:lnTo>
                    <a:pt x="86" y="367"/>
                  </a:lnTo>
                  <a:lnTo>
                    <a:pt x="86" y="62"/>
                  </a:lnTo>
                  <a:lnTo>
                    <a:pt x="24" y="62"/>
                  </a:lnTo>
                  <a:close/>
                  <a:moveTo>
                    <a:pt x="24" y="25"/>
                  </a:moveTo>
                  <a:lnTo>
                    <a:pt x="24" y="49"/>
                  </a:lnTo>
                  <a:lnTo>
                    <a:pt x="86" y="49"/>
                  </a:lnTo>
                  <a:lnTo>
                    <a:pt x="86" y="25"/>
                  </a:lnTo>
                  <a:lnTo>
                    <a:pt x="24" y="25"/>
                  </a:lnTo>
                  <a:close/>
                  <a:moveTo>
                    <a:pt x="24" y="0"/>
                  </a:moveTo>
                  <a:lnTo>
                    <a:pt x="86" y="0"/>
                  </a:lnTo>
                  <a:lnTo>
                    <a:pt x="97" y="5"/>
                  </a:lnTo>
                  <a:lnTo>
                    <a:pt x="106" y="13"/>
                  </a:lnTo>
                  <a:lnTo>
                    <a:pt x="109" y="25"/>
                  </a:lnTo>
                  <a:lnTo>
                    <a:pt x="109" y="367"/>
                  </a:lnTo>
                  <a:lnTo>
                    <a:pt x="106" y="379"/>
                  </a:lnTo>
                  <a:lnTo>
                    <a:pt x="97" y="387"/>
                  </a:lnTo>
                  <a:lnTo>
                    <a:pt x="86" y="391"/>
                  </a:lnTo>
                  <a:lnTo>
                    <a:pt x="24" y="391"/>
                  </a:lnTo>
                  <a:lnTo>
                    <a:pt x="13" y="387"/>
                  </a:lnTo>
                  <a:lnTo>
                    <a:pt x="3" y="379"/>
                  </a:lnTo>
                  <a:lnTo>
                    <a:pt x="0" y="367"/>
                  </a:lnTo>
                  <a:lnTo>
                    <a:pt x="0" y="25"/>
                  </a:lnTo>
                  <a:lnTo>
                    <a:pt x="3" y="13"/>
                  </a:lnTo>
                  <a:lnTo>
                    <a:pt x="13" y="5"/>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771459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1127" y="0"/>
            <a:ext cx="6150927" cy="10472057"/>
            <a:chOff x="-1202761" y="-167188"/>
            <a:chExt cx="6150927" cy="10472057"/>
          </a:xfrm>
        </p:grpSpPr>
        <p:sp>
          <p:nvSpPr>
            <p:cNvPr id="3" name="object 3"/>
            <p:cNvSpPr/>
            <p:nvPr/>
          </p:nvSpPr>
          <p:spPr>
            <a:xfrm>
              <a:off x="-1091319" y="66855"/>
              <a:ext cx="4018012" cy="8440735"/>
            </a:xfrm>
            <a:prstGeom prst="rect">
              <a:avLst/>
            </a:prstGeom>
            <a:blipFill>
              <a:blip r:embed="rId2" cstate="print">
                <a:duotone>
                  <a:schemeClr val="accent5">
                    <a:shade val="45000"/>
                    <a:satMod val="135000"/>
                  </a:schemeClr>
                  <a:prstClr val="white"/>
                </a:duotone>
              </a:blip>
              <a:stretch>
                <a:fillRect/>
              </a:stretch>
            </a:blipFill>
          </p:spPr>
          <p:txBody>
            <a:bodyPr wrap="square" lIns="0" tIns="0" rIns="0" bIns="0" rtlCol="0"/>
            <a:lstStyle/>
            <a:p>
              <a:endParaRPr dirty="0"/>
            </a:p>
          </p:txBody>
        </p:sp>
        <p:sp>
          <p:nvSpPr>
            <p:cNvPr id="6" name="object 6"/>
            <p:cNvSpPr/>
            <p:nvPr/>
          </p:nvSpPr>
          <p:spPr>
            <a:xfrm>
              <a:off x="-1091319" y="-167188"/>
              <a:ext cx="6039485" cy="10287000"/>
            </a:xfrm>
            <a:custGeom>
              <a:avLst/>
              <a:gdLst/>
              <a:ahLst/>
              <a:cxnLst/>
              <a:rect l="l" t="t" r="r" b="b"/>
              <a:pathLst>
                <a:path w="6039485" h="10287000">
                  <a:moveTo>
                    <a:pt x="3773667" y="10286996"/>
                  </a:moveTo>
                  <a:lnTo>
                    <a:pt x="0" y="10286996"/>
                  </a:lnTo>
                  <a:lnTo>
                    <a:pt x="0" y="0"/>
                  </a:lnTo>
                  <a:lnTo>
                    <a:pt x="3731546" y="0"/>
                  </a:lnTo>
                  <a:lnTo>
                    <a:pt x="3763437" y="28697"/>
                  </a:lnTo>
                  <a:lnTo>
                    <a:pt x="3799323" y="61456"/>
                  </a:lnTo>
                  <a:lnTo>
                    <a:pt x="3834977" y="94462"/>
                  </a:lnTo>
                  <a:lnTo>
                    <a:pt x="3870399" y="127715"/>
                  </a:lnTo>
                  <a:lnTo>
                    <a:pt x="3905587" y="161214"/>
                  </a:lnTo>
                  <a:lnTo>
                    <a:pt x="3940540" y="194961"/>
                  </a:lnTo>
                  <a:lnTo>
                    <a:pt x="3975257" y="228954"/>
                  </a:lnTo>
                  <a:lnTo>
                    <a:pt x="4009738" y="263194"/>
                  </a:lnTo>
                  <a:lnTo>
                    <a:pt x="4043977" y="297675"/>
                  </a:lnTo>
                  <a:lnTo>
                    <a:pt x="4077968" y="332391"/>
                  </a:lnTo>
                  <a:lnTo>
                    <a:pt x="4111713" y="367342"/>
                  </a:lnTo>
                  <a:lnTo>
                    <a:pt x="4145211" y="402528"/>
                  </a:lnTo>
                  <a:lnTo>
                    <a:pt x="4178463" y="437948"/>
                  </a:lnTo>
                  <a:lnTo>
                    <a:pt x="4211470" y="473604"/>
                  </a:lnTo>
                  <a:lnTo>
                    <a:pt x="4244233" y="509495"/>
                  </a:lnTo>
                  <a:lnTo>
                    <a:pt x="4276733" y="545614"/>
                  </a:lnTo>
                  <a:lnTo>
                    <a:pt x="4308979" y="581955"/>
                  </a:lnTo>
                  <a:lnTo>
                    <a:pt x="4340970" y="618519"/>
                  </a:lnTo>
                  <a:lnTo>
                    <a:pt x="4372704" y="655306"/>
                  </a:lnTo>
                  <a:lnTo>
                    <a:pt x="4404182" y="692316"/>
                  </a:lnTo>
                  <a:lnTo>
                    <a:pt x="4435403" y="729548"/>
                  </a:lnTo>
                  <a:lnTo>
                    <a:pt x="4466366" y="767004"/>
                  </a:lnTo>
                  <a:lnTo>
                    <a:pt x="4497056" y="804674"/>
                  </a:lnTo>
                  <a:lnTo>
                    <a:pt x="4527481" y="842555"/>
                  </a:lnTo>
                  <a:lnTo>
                    <a:pt x="4557639" y="880644"/>
                  </a:lnTo>
                  <a:lnTo>
                    <a:pt x="4587529" y="918944"/>
                  </a:lnTo>
                  <a:lnTo>
                    <a:pt x="4617151" y="957452"/>
                  </a:lnTo>
                  <a:lnTo>
                    <a:pt x="4646503" y="996170"/>
                  </a:lnTo>
                  <a:lnTo>
                    <a:pt x="4675585" y="1035097"/>
                  </a:lnTo>
                  <a:lnTo>
                    <a:pt x="4704392" y="1074227"/>
                  </a:lnTo>
                  <a:lnTo>
                    <a:pt x="4732920" y="1113556"/>
                  </a:lnTo>
                  <a:lnTo>
                    <a:pt x="4761171" y="1153082"/>
                  </a:lnTo>
                  <a:lnTo>
                    <a:pt x="4789143" y="1192804"/>
                  </a:lnTo>
                  <a:lnTo>
                    <a:pt x="4816837" y="1232721"/>
                  </a:lnTo>
                  <a:lnTo>
                    <a:pt x="4844252" y="1272830"/>
                  </a:lnTo>
                  <a:lnTo>
                    <a:pt x="4871389" y="1313131"/>
                  </a:lnTo>
                  <a:lnTo>
                    <a:pt x="4898245" y="1353631"/>
                  </a:lnTo>
                  <a:lnTo>
                    <a:pt x="4924814" y="1394313"/>
                  </a:lnTo>
                  <a:lnTo>
                    <a:pt x="4951096" y="1435178"/>
                  </a:lnTo>
                  <a:lnTo>
                    <a:pt x="4977091" y="1476224"/>
                  </a:lnTo>
                  <a:lnTo>
                    <a:pt x="5002796" y="1517452"/>
                  </a:lnTo>
                  <a:lnTo>
                    <a:pt x="5028212" y="1558861"/>
                  </a:lnTo>
                  <a:lnTo>
                    <a:pt x="5053337" y="1600450"/>
                  </a:lnTo>
                  <a:lnTo>
                    <a:pt x="5078169" y="1642222"/>
                  </a:lnTo>
                  <a:lnTo>
                    <a:pt x="5102709" y="1684159"/>
                  </a:lnTo>
                  <a:lnTo>
                    <a:pt x="5126953" y="1726262"/>
                  </a:lnTo>
                  <a:lnTo>
                    <a:pt x="5150902" y="1768532"/>
                  </a:lnTo>
                  <a:lnTo>
                    <a:pt x="5174553" y="1810970"/>
                  </a:lnTo>
                  <a:lnTo>
                    <a:pt x="5197904" y="1853579"/>
                  </a:lnTo>
                  <a:lnTo>
                    <a:pt x="5220955" y="1896360"/>
                  </a:lnTo>
                  <a:lnTo>
                    <a:pt x="5243715" y="1939293"/>
                  </a:lnTo>
                  <a:lnTo>
                    <a:pt x="5266169" y="1982380"/>
                  </a:lnTo>
                  <a:lnTo>
                    <a:pt x="5288317" y="2025623"/>
                  </a:lnTo>
                  <a:lnTo>
                    <a:pt x="5310160" y="2069018"/>
                  </a:lnTo>
                  <a:lnTo>
                    <a:pt x="5331698" y="2112565"/>
                  </a:lnTo>
                  <a:lnTo>
                    <a:pt x="5352931" y="2156264"/>
                  </a:lnTo>
                  <a:lnTo>
                    <a:pt x="5373857" y="2200113"/>
                  </a:lnTo>
                  <a:lnTo>
                    <a:pt x="5394486" y="2244117"/>
                  </a:lnTo>
                  <a:lnTo>
                    <a:pt x="5414800" y="2288257"/>
                  </a:lnTo>
                  <a:lnTo>
                    <a:pt x="5434800" y="2332534"/>
                  </a:lnTo>
                  <a:lnTo>
                    <a:pt x="5454487" y="2376947"/>
                  </a:lnTo>
                  <a:lnTo>
                    <a:pt x="5473863" y="2421499"/>
                  </a:lnTo>
                  <a:lnTo>
                    <a:pt x="5492928" y="2466189"/>
                  </a:lnTo>
                  <a:lnTo>
                    <a:pt x="5511683" y="2511017"/>
                  </a:lnTo>
                  <a:lnTo>
                    <a:pt x="5530115" y="2555976"/>
                  </a:lnTo>
                  <a:lnTo>
                    <a:pt x="5548234" y="2601058"/>
                  </a:lnTo>
                  <a:lnTo>
                    <a:pt x="5566037" y="2646263"/>
                  </a:lnTo>
                  <a:lnTo>
                    <a:pt x="5583524" y="2691591"/>
                  </a:lnTo>
                  <a:lnTo>
                    <a:pt x="5600693" y="2737044"/>
                  </a:lnTo>
                  <a:lnTo>
                    <a:pt x="5617543" y="2782621"/>
                  </a:lnTo>
                  <a:lnTo>
                    <a:pt x="5634071" y="2828323"/>
                  </a:lnTo>
                  <a:lnTo>
                    <a:pt x="5650277" y="2874130"/>
                  </a:lnTo>
                  <a:lnTo>
                    <a:pt x="5666161" y="2920046"/>
                  </a:lnTo>
                  <a:lnTo>
                    <a:pt x="5681723" y="2966069"/>
                  </a:lnTo>
                  <a:lnTo>
                    <a:pt x="5696962" y="3012199"/>
                  </a:lnTo>
                  <a:lnTo>
                    <a:pt x="5711879" y="3058436"/>
                  </a:lnTo>
                  <a:lnTo>
                    <a:pt x="5726473" y="3104779"/>
                  </a:lnTo>
                  <a:lnTo>
                    <a:pt x="5740745" y="3151227"/>
                  </a:lnTo>
                  <a:lnTo>
                    <a:pt x="5754691" y="3197775"/>
                  </a:lnTo>
                  <a:lnTo>
                    <a:pt x="5768308" y="3244413"/>
                  </a:lnTo>
                  <a:lnTo>
                    <a:pt x="5781596" y="3291144"/>
                  </a:lnTo>
                  <a:lnTo>
                    <a:pt x="5794555" y="3337966"/>
                  </a:lnTo>
                  <a:lnTo>
                    <a:pt x="5807184" y="3384880"/>
                  </a:lnTo>
                  <a:lnTo>
                    <a:pt x="5819484" y="3431885"/>
                  </a:lnTo>
                  <a:lnTo>
                    <a:pt x="5831455" y="3478982"/>
                  </a:lnTo>
                  <a:lnTo>
                    <a:pt x="5843096" y="3526162"/>
                  </a:lnTo>
                  <a:lnTo>
                    <a:pt x="5854403" y="3573416"/>
                  </a:lnTo>
                  <a:lnTo>
                    <a:pt x="5865378" y="3620744"/>
                  </a:lnTo>
                  <a:lnTo>
                    <a:pt x="5876021" y="3668145"/>
                  </a:lnTo>
                  <a:lnTo>
                    <a:pt x="5886331" y="3715619"/>
                  </a:lnTo>
                  <a:lnTo>
                    <a:pt x="5896308" y="3763165"/>
                  </a:lnTo>
                  <a:lnTo>
                    <a:pt x="5905953" y="3810783"/>
                  </a:lnTo>
                  <a:lnTo>
                    <a:pt x="5915265" y="3858477"/>
                  </a:lnTo>
                  <a:lnTo>
                    <a:pt x="5924243" y="3906229"/>
                  </a:lnTo>
                  <a:lnTo>
                    <a:pt x="5932887" y="3954038"/>
                  </a:lnTo>
                  <a:lnTo>
                    <a:pt x="5941195" y="4001906"/>
                  </a:lnTo>
                  <a:lnTo>
                    <a:pt x="5949167" y="4049831"/>
                  </a:lnTo>
                  <a:lnTo>
                    <a:pt x="5956802" y="4097813"/>
                  </a:lnTo>
                  <a:lnTo>
                    <a:pt x="5964098" y="4145854"/>
                  </a:lnTo>
                  <a:lnTo>
                    <a:pt x="5971057" y="4193954"/>
                  </a:lnTo>
                  <a:lnTo>
                    <a:pt x="5977679" y="4242092"/>
                  </a:lnTo>
                  <a:lnTo>
                    <a:pt x="5983964" y="4290269"/>
                  </a:lnTo>
                  <a:lnTo>
                    <a:pt x="5989912" y="4338487"/>
                  </a:lnTo>
                  <a:lnTo>
                    <a:pt x="5995522" y="4386746"/>
                  </a:lnTo>
                  <a:lnTo>
                    <a:pt x="6000793" y="4435047"/>
                  </a:lnTo>
                  <a:lnTo>
                    <a:pt x="6005726" y="4483392"/>
                  </a:lnTo>
                  <a:lnTo>
                    <a:pt x="6010319" y="4531761"/>
                  </a:lnTo>
                  <a:lnTo>
                    <a:pt x="6014573" y="4580159"/>
                  </a:lnTo>
                  <a:lnTo>
                    <a:pt x="6018487" y="4628585"/>
                  </a:lnTo>
                  <a:lnTo>
                    <a:pt x="6022063" y="4677038"/>
                  </a:lnTo>
                  <a:lnTo>
                    <a:pt x="6025298" y="4725514"/>
                  </a:lnTo>
                  <a:lnTo>
                    <a:pt x="6028195" y="4774015"/>
                  </a:lnTo>
                  <a:lnTo>
                    <a:pt x="6030752" y="4822537"/>
                  </a:lnTo>
                  <a:lnTo>
                    <a:pt x="6032968" y="4871084"/>
                  </a:lnTo>
                  <a:lnTo>
                    <a:pt x="6034842" y="4919639"/>
                  </a:lnTo>
                  <a:lnTo>
                    <a:pt x="6036374" y="4968200"/>
                  </a:lnTo>
                  <a:lnTo>
                    <a:pt x="6037565" y="5016768"/>
                  </a:lnTo>
                  <a:lnTo>
                    <a:pt x="6038415" y="5065343"/>
                  </a:lnTo>
                  <a:lnTo>
                    <a:pt x="6038924" y="5113925"/>
                  </a:lnTo>
                  <a:lnTo>
                    <a:pt x="6039094" y="5162513"/>
                  </a:lnTo>
                  <a:lnTo>
                    <a:pt x="6038924" y="5211102"/>
                  </a:lnTo>
                  <a:lnTo>
                    <a:pt x="6038415" y="5259683"/>
                  </a:lnTo>
                  <a:lnTo>
                    <a:pt x="6037565" y="5308258"/>
                  </a:lnTo>
                  <a:lnTo>
                    <a:pt x="6036374" y="5356826"/>
                  </a:lnTo>
                  <a:lnTo>
                    <a:pt x="6034842" y="5405388"/>
                  </a:lnTo>
                  <a:lnTo>
                    <a:pt x="6032968" y="5453942"/>
                  </a:lnTo>
                  <a:lnTo>
                    <a:pt x="6030752" y="5502490"/>
                  </a:lnTo>
                  <a:lnTo>
                    <a:pt x="6028195" y="5551012"/>
                  </a:lnTo>
                  <a:lnTo>
                    <a:pt x="6025298" y="5599512"/>
                  </a:lnTo>
                  <a:lnTo>
                    <a:pt x="6022063" y="5647989"/>
                  </a:lnTo>
                  <a:lnTo>
                    <a:pt x="6018487" y="5696441"/>
                  </a:lnTo>
                  <a:lnTo>
                    <a:pt x="6014573" y="5744867"/>
                  </a:lnTo>
                  <a:lnTo>
                    <a:pt x="6010319" y="5793266"/>
                  </a:lnTo>
                  <a:lnTo>
                    <a:pt x="6005726" y="5841635"/>
                  </a:lnTo>
                  <a:lnTo>
                    <a:pt x="6000793" y="5889979"/>
                  </a:lnTo>
                  <a:lnTo>
                    <a:pt x="5995522" y="5938281"/>
                  </a:lnTo>
                  <a:lnTo>
                    <a:pt x="5989912" y="5986539"/>
                  </a:lnTo>
                  <a:lnTo>
                    <a:pt x="5983964" y="6034757"/>
                  </a:lnTo>
                  <a:lnTo>
                    <a:pt x="5977679" y="6082935"/>
                  </a:lnTo>
                  <a:lnTo>
                    <a:pt x="5971057" y="6131073"/>
                  </a:lnTo>
                  <a:lnTo>
                    <a:pt x="5964098" y="6179173"/>
                  </a:lnTo>
                  <a:lnTo>
                    <a:pt x="5956802" y="6227213"/>
                  </a:lnTo>
                  <a:lnTo>
                    <a:pt x="5949167" y="6275196"/>
                  </a:lnTo>
                  <a:lnTo>
                    <a:pt x="5941195" y="6323121"/>
                  </a:lnTo>
                  <a:lnTo>
                    <a:pt x="5932887" y="6370988"/>
                  </a:lnTo>
                  <a:lnTo>
                    <a:pt x="5924243" y="6418798"/>
                  </a:lnTo>
                  <a:lnTo>
                    <a:pt x="5915265" y="6466550"/>
                  </a:lnTo>
                  <a:lnTo>
                    <a:pt x="5905953" y="6514244"/>
                  </a:lnTo>
                  <a:lnTo>
                    <a:pt x="5896308" y="6561862"/>
                  </a:lnTo>
                  <a:lnTo>
                    <a:pt x="5886331" y="6609408"/>
                  </a:lnTo>
                  <a:lnTo>
                    <a:pt x="5876021" y="6656882"/>
                  </a:lnTo>
                  <a:lnTo>
                    <a:pt x="5865378" y="6704283"/>
                  </a:lnTo>
                  <a:lnTo>
                    <a:pt x="5854403" y="6751611"/>
                  </a:lnTo>
                  <a:lnTo>
                    <a:pt x="5843096" y="6798865"/>
                  </a:lnTo>
                  <a:lnTo>
                    <a:pt x="5831455" y="6846045"/>
                  </a:lnTo>
                  <a:lnTo>
                    <a:pt x="5819484" y="6893142"/>
                  </a:lnTo>
                  <a:lnTo>
                    <a:pt x="5807184" y="6940147"/>
                  </a:lnTo>
                  <a:lnTo>
                    <a:pt x="5794555" y="6987061"/>
                  </a:lnTo>
                  <a:lnTo>
                    <a:pt x="5781596" y="7033883"/>
                  </a:lnTo>
                  <a:lnTo>
                    <a:pt x="5768308" y="7080613"/>
                  </a:lnTo>
                  <a:lnTo>
                    <a:pt x="5754691" y="7127252"/>
                  </a:lnTo>
                  <a:lnTo>
                    <a:pt x="5740745" y="7173799"/>
                  </a:lnTo>
                  <a:lnTo>
                    <a:pt x="5726473" y="7220248"/>
                  </a:lnTo>
                  <a:lnTo>
                    <a:pt x="5711879" y="7266591"/>
                  </a:lnTo>
                  <a:lnTo>
                    <a:pt x="5696962" y="7312828"/>
                  </a:lnTo>
                  <a:lnTo>
                    <a:pt x="5681723" y="7358958"/>
                  </a:lnTo>
                  <a:lnTo>
                    <a:pt x="5666161" y="7404981"/>
                  </a:lnTo>
                  <a:lnTo>
                    <a:pt x="5650277" y="7450896"/>
                  </a:lnTo>
                  <a:lnTo>
                    <a:pt x="5634071" y="7496704"/>
                  </a:lnTo>
                  <a:lnTo>
                    <a:pt x="5617544" y="7542406"/>
                  </a:lnTo>
                  <a:lnTo>
                    <a:pt x="5600698" y="7587983"/>
                  </a:lnTo>
                  <a:lnTo>
                    <a:pt x="5583533" y="7633436"/>
                  </a:lnTo>
                  <a:lnTo>
                    <a:pt x="5566049" y="7678764"/>
                  </a:lnTo>
                  <a:lnTo>
                    <a:pt x="5548246" y="7723969"/>
                  </a:lnTo>
                  <a:lnTo>
                    <a:pt x="5530124" y="7769050"/>
                  </a:lnTo>
                  <a:lnTo>
                    <a:pt x="5511683" y="7814010"/>
                  </a:lnTo>
                  <a:lnTo>
                    <a:pt x="5492928" y="7858838"/>
                  </a:lnTo>
                  <a:lnTo>
                    <a:pt x="5473863" y="7903528"/>
                  </a:lnTo>
                  <a:lnTo>
                    <a:pt x="5454487" y="7948079"/>
                  </a:lnTo>
                  <a:lnTo>
                    <a:pt x="5434800" y="7992493"/>
                  </a:lnTo>
                  <a:lnTo>
                    <a:pt x="5414800" y="8036770"/>
                  </a:lnTo>
                  <a:lnTo>
                    <a:pt x="5394486" y="8080910"/>
                  </a:lnTo>
                  <a:lnTo>
                    <a:pt x="5373857" y="8124913"/>
                  </a:lnTo>
                  <a:lnTo>
                    <a:pt x="5352931" y="8168762"/>
                  </a:lnTo>
                  <a:lnTo>
                    <a:pt x="5331698" y="8212461"/>
                  </a:lnTo>
                  <a:lnTo>
                    <a:pt x="5310160" y="8256009"/>
                  </a:lnTo>
                  <a:lnTo>
                    <a:pt x="5288317" y="8299404"/>
                  </a:lnTo>
                  <a:lnTo>
                    <a:pt x="5266169" y="8342646"/>
                  </a:lnTo>
                  <a:lnTo>
                    <a:pt x="5243715" y="8385734"/>
                  </a:lnTo>
                  <a:lnTo>
                    <a:pt x="5220955" y="8428667"/>
                  </a:lnTo>
                  <a:lnTo>
                    <a:pt x="5197904" y="8471439"/>
                  </a:lnTo>
                  <a:lnTo>
                    <a:pt x="5174553" y="8514044"/>
                  </a:lnTo>
                  <a:lnTo>
                    <a:pt x="5150902" y="8556483"/>
                  </a:lnTo>
                  <a:lnTo>
                    <a:pt x="5126953" y="8598756"/>
                  </a:lnTo>
                  <a:lnTo>
                    <a:pt x="5102709" y="8640863"/>
                  </a:lnTo>
                  <a:lnTo>
                    <a:pt x="5078169" y="8682803"/>
                  </a:lnTo>
                  <a:lnTo>
                    <a:pt x="5053337" y="8724577"/>
                  </a:lnTo>
                  <a:lnTo>
                    <a:pt x="5028212" y="8766166"/>
                  </a:lnTo>
                  <a:lnTo>
                    <a:pt x="5002796" y="8807575"/>
                  </a:lnTo>
                  <a:lnTo>
                    <a:pt x="4977091" y="8848803"/>
                  </a:lnTo>
                  <a:lnTo>
                    <a:pt x="4951096" y="8889849"/>
                  </a:lnTo>
                  <a:lnTo>
                    <a:pt x="4924814" y="8930714"/>
                  </a:lnTo>
                  <a:lnTo>
                    <a:pt x="4898245" y="8971396"/>
                  </a:lnTo>
                  <a:lnTo>
                    <a:pt x="4871389" y="9011896"/>
                  </a:lnTo>
                  <a:lnTo>
                    <a:pt x="4844252" y="9052197"/>
                  </a:lnTo>
                  <a:lnTo>
                    <a:pt x="4816837" y="9092306"/>
                  </a:lnTo>
                  <a:lnTo>
                    <a:pt x="4789143" y="9132223"/>
                  </a:lnTo>
                  <a:lnTo>
                    <a:pt x="4761171" y="9171945"/>
                  </a:lnTo>
                  <a:lnTo>
                    <a:pt x="4732920" y="9211471"/>
                  </a:lnTo>
                  <a:lnTo>
                    <a:pt x="4704392" y="9250800"/>
                  </a:lnTo>
                  <a:lnTo>
                    <a:pt x="4675585" y="9289930"/>
                  </a:lnTo>
                  <a:lnTo>
                    <a:pt x="4646503" y="9328857"/>
                  </a:lnTo>
                  <a:lnTo>
                    <a:pt x="4617151" y="9367575"/>
                  </a:lnTo>
                  <a:lnTo>
                    <a:pt x="4587529" y="9406085"/>
                  </a:lnTo>
                  <a:lnTo>
                    <a:pt x="4557639" y="9444385"/>
                  </a:lnTo>
                  <a:lnTo>
                    <a:pt x="4527481" y="9482473"/>
                  </a:lnTo>
                  <a:lnTo>
                    <a:pt x="4497056" y="9520350"/>
                  </a:lnTo>
                  <a:lnTo>
                    <a:pt x="4466366" y="9558015"/>
                  </a:lnTo>
                  <a:lnTo>
                    <a:pt x="4435403" y="9595472"/>
                  </a:lnTo>
                  <a:lnTo>
                    <a:pt x="4404182" y="9632706"/>
                  </a:lnTo>
                  <a:lnTo>
                    <a:pt x="4372704" y="9669717"/>
                  </a:lnTo>
                  <a:lnTo>
                    <a:pt x="4340970" y="9706505"/>
                  </a:lnTo>
                  <a:lnTo>
                    <a:pt x="4308979" y="9743071"/>
                  </a:lnTo>
                  <a:lnTo>
                    <a:pt x="4276733" y="9779416"/>
                  </a:lnTo>
                  <a:lnTo>
                    <a:pt x="4244233" y="9815540"/>
                  </a:lnTo>
                  <a:lnTo>
                    <a:pt x="4211470" y="9851426"/>
                  </a:lnTo>
                  <a:lnTo>
                    <a:pt x="4178463" y="9887080"/>
                  </a:lnTo>
                  <a:lnTo>
                    <a:pt x="4145211" y="9922501"/>
                  </a:lnTo>
                  <a:lnTo>
                    <a:pt x="4111713" y="9957689"/>
                  </a:lnTo>
                  <a:lnTo>
                    <a:pt x="4077968" y="9992642"/>
                  </a:lnTo>
                  <a:lnTo>
                    <a:pt x="4043977" y="10027360"/>
                  </a:lnTo>
                  <a:lnTo>
                    <a:pt x="4009738" y="10061841"/>
                  </a:lnTo>
                  <a:lnTo>
                    <a:pt x="3975257" y="10096079"/>
                  </a:lnTo>
                  <a:lnTo>
                    <a:pt x="3940540" y="10130070"/>
                  </a:lnTo>
                  <a:lnTo>
                    <a:pt x="3905587" y="10163815"/>
                  </a:lnTo>
                  <a:lnTo>
                    <a:pt x="3870399" y="10197313"/>
                  </a:lnTo>
                  <a:lnTo>
                    <a:pt x="3834977" y="10230566"/>
                  </a:lnTo>
                  <a:lnTo>
                    <a:pt x="3799323" y="10263573"/>
                  </a:lnTo>
                  <a:lnTo>
                    <a:pt x="3773667" y="10286996"/>
                  </a:lnTo>
                  <a:close/>
                </a:path>
              </a:pathLst>
            </a:custGeom>
            <a:solidFill>
              <a:srgbClr val="121621">
                <a:alpha val="31759"/>
              </a:srgbClr>
            </a:solidFill>
          </p:spPr>
          <p:txBody>
            <a:bodyPr wrap="square" lIns="0" tIns="0" rIns="0" bIns="0" rtlCol="0"/>
            <a:lstStyle/>
            <a:p>
              <a:endParaRPr dirty="0"/>
            </a:p>
          </p:txBody>
        </p:sp>
        <p:sp>
          <p:nvSpPr>
            <p:cNvPr id="7" name="object 7"/>
            <p:cNvSpPr/>
            <p:nvPr/>
          </p:nvSpPr>
          <p:spPr>
            <a:xfrm>
              <a:off x="-1202761" y="7792007"/>
              <a:ext cx="4240895" cy="2512862"/>
            </a:xfrm>
            <a:prstGeom prst="rect">
              <a:avLst/>
            </a:prstGeom>
            <a:blipFill>
              <a:blip r:embed="rId3" cstate="print"/>
              <a:stretch>
                <a:fillRect/>
              </a:stretch>
            </a:blipFill>
          </p:spPr>
          <p:txBody>
            <a:bodyPr wrap="square" lIns="0" tIns="0" rIns="0" bIns="0" rtlCol="0"/>
            <a:lstStyle/>
            <a:p>
              <a:endParaRPr dirty="0"/>
            </a:p>
          </p:txBody>
        </p:sp>
      </p:grpSp>
      <p:sp>
        <p:nvSpPr>
          <p:cNvPr id="10" name="object 15"/>
          <p:cNvSpPr txBox="1">
            <a:spLocks noGrp="1"/>
          </p:cNvSpPr>
          <p:nvPr>
            <p:ph type="title"/>
          </p:nvPr>
        </p:nvSpPr>
        <p:spPr>
          <a:xfrm>
            <a:off x="5791200" y="641299"/>
            <a:ext cx="7619194" cy="843821"/>
          </a:xfrm>
          <a:prstGeom prst="rect">
            <a:avLst/>
          </a:prstGeom>
        </p:spPr>
        <p:txBody>
          <a:bodyPr vert="horz" wrap="square" lIns="0" tIns="12700" rIns="0" bIns="0" rtlCol="0">
            <a:spAutoFit/>
          </a:bodyPr>
          <a:lstStyle/>
          <a:p>
            <a:pPr marL="12700">
              <a:lnSpc>
                <a:spcPct val="100000"/>
              </a:lnSpc>
              <a:spcBef>
                <a:spcPts val="100"/>
              </a:spcBef>
            </a:pPr>
            <a:r>
              <a:rPr lang="es-CO" sz="5400" spc="-290" dirty="0" smtClean="0">
                <a:latin typeface="Arial"/>
                <a:cs typeface="Arial"/>
              </a:rPr>
              <a:t>CONCLUSIONES</a:t>
            </a:r>
            <a:endParaRPr sz="5400" dirty="0">
              <a:latin typeface="Arial"/>
              <a:cs typeface="Arial"/>
            </a:endParaRPr>
          </a:p>
        </p:txBody>
      </p:sp>
      <p:sp>
        <p:nvSpPr>
          <p:cNvPr id="9" name="CuadroTexto 8"/>
          <p:cNvSpPr txBox="1"/>
          <p:nvPr/>
        </p:nvSpPr>
        <p:spPr>
          <a:xfrm>
            <a:off x="9753600" y="2271317"/>
            <a:ext cx="7467600" cy="2123658"/>
          </a:xfrm>
          <a:prstGeom prst="rect">
            <a:avLst/>
          </a:prstGeom>
          <a:noFill/>
        </p:spPr>
        <p:txBody>
          <a:bodyPr wrap="square" rtlCol="0">
            <a:spAutoFit/>
          </a:bodyPr>
          <a:lstStyle/>
          <a:p>
            <a:pPr algn="just"/>
            <a:r>
              <a:rPr lang="es-CO" sz="2200" dirty="0" smtClean="0">
                <a:latin typeface="Arial" panose="020B0604020202020204" pitchFamily="34" charset="0"/>
                <a:cs typeface="Arial" panose="020B0604020202020204" pitchFamily="34" charset="0"/>
              </a:rPr>
              <a:t>La Regresión Logística y Naive Bayes son los modelos que mejor ajustan los datos disponibles en el MAPA del paciente para determinar si el paciente ingiere o no un medicamento, pues la precisión de ambos es buena tanto para el conjunto de entrenamiento como para el conjunto de prueba.</a:t>
            </a:r>
          </a:p>
        </p:txBody>
      </p:sp>
      <p:sp>
        <p:nvSpPr>
          <p:cNvPr id="11" name="Rectángulo 10"/>
          <p:cNvSpPr/>
          <p:nvPr/>
        </p:nvSpPr>
        <p:spPr>
          <a:xfrm>
            <a:off x="9753600" y="5120847"/>
            <a:ext cx="7467600" cy="1785104"/>
          </a:xfrm>
          <a:prstGeom prst="rect">
            <a:avLst/>
          </a:prstGeom>
          <a:noFill/>
        </p:spPr>
        <p:txBody>
          <a:bodyPr wrap="square" rtlCol="0">
            <a:spAutoFit/>
          </a:bodyPr>
          <a:lstStyle/>
          <a:p>
            <a:pPr algn="just"/>
            <a:r>
              <a:rPr lang="es-CO" sz="2200" dirty="0" smtClean="0">
                <a:latin typeface="Arial" panose="020B0604020202020204" pitchFamily="34" charset="0"/>
                <a:cs typeface="Arial" panose="020B0604020202020204" pitchFamily="34" charset="0"/>
              </a:rPr>
              <a:t>Sin </a:t>
            </a:r>
            <a:r>
              <a:rPr lang="es-CO" sz="2200" dirty="0">
                <a:latin typeface="Arial" panose="020B0604020202020204" pitchFamily="34" charset="0"/>
                <a:cs typeface="Arial" panose="020B0604020202020204" pitchFamily="34" charset="0"/>
              </a:rPr>
              <a:t>embargo el modelo ganador será Naive Bayes ya que la tasa de buena clasificación es similar en ambos grupos (Medicamento y No Medicamento), mientras que la Regresión Logística favorece la clasificación de los pacientes que no toman medicamentos.</a:t>
            </a:r>
          </a:p>
        </p:txBody>
      </p:sp>
      <p:pic>
        <p:nvPicPr>
          <p:cNvPr id="12" name="Imagen 11"/>
          <p:cNvPicPr>
            <a:picLocks noChangeAspect="1"/>
          </p:cNvPicPr>
          <p:nvPr/>
        </p:nvPicPr>
        <p:blipFill rotWithShape="1">
          <a:blip r:embed="rId4" cstate="print">
            <a:extLst>
              <a:ext uri="{28A0092B-C50C-407E-A947-70E740481C1C}">
                <a14:useLocalDpi xmlns:a14="http://schemas.microsoft.com/office/drawing/2010/main" val="0"/>
              </a:ext>
            </a:extLst>
          </a:blip>
          <a:srcRect l="14833" r="17520" b="28022"/>
          <a:stretch/>
        </p:blipFill>
        <p:spPr>
          <a:xfrm>
            <a:off x="7543800" y="2089099"/>
            <a:ext cx="2186988" cy="2488095"/>
          </a:xfrm>
          <a:prstGeom prst="rect">
            <a:avLst/>
          </a:prstGeom>
        </p:spPr>
      </p:pic>
      <p:pic>
        <p:nvPicPr>
          <p:cNvPr id="14" name="Imagen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4794" y="5060899"/>
            <a:ext cx="1905000" cy="1905000"/>
          </a:xfrm>
          <a:prstGeom prst="rect">
            <a:avLst/>
          </a:prstGeom>
        </p:spPr>
      </p:pic>
      <p:sp>
        <p:nvSpPr>
          <p:cNvPr id="13" name="Rectángulo 12"/>
          <p:cNvSpPr/>
          <p:nvPr/>
        </p:nvSpPr>
        <p:spPr>
          <a:xfrm>
            <a:off x="9753600" y="7549396"/>
            <a:ext cx="7467600" cy="1785104"/>
          </a:xfrm>
          <a:prstGeom prst="rect">
            <a:avLst/>
          </a:prstGeom>
          <a:noFill/>
        </p:spPr>
        <p:txBody>
          <a:bodyPr wrap="square" rtlCol="0">
            <a:spAutoFit/>
          </a:bodyPr>
          <a:lstStyle/>
          <a:p>
            <a:pPr algn="just"/>
            <a:r>
              <a:rPr lang="es-CO" sz="2200" dirty="0" smtClean="0">
                <a:latin typeface="Arial" panose="020B0604020202020204" pitchFamily="34" charset="0"/>
                <a:cs typeface="Arial" panose="020B0604020202020204" pitchFamily="34" charset="0"/>
              </a:rPr>
              <a:t>Se debe tener especial cuidado con los Bosques Aleatorios ya que una de sus desventajas es que producen sobre entrenamiento. Dando resultados muy buenos para el conjunto de entrenamiento, pero no para datos que no pertenezcan a este.</a:t>
            </a:r>
            <a:endParaRPr lang="es-CO" sz="2200" dirty="0">
              <a:latin typeface="Arial" panose="020B0604020202020204" pitchFamily="34" charset="0"/>
              <a:cs typeface="Arial" panose="020B0604020202020204" pitchFamily="34" charset="0"/>
            </a:endParaRPr>
          </a:p>
        </p:txBody>
      </p:sp>
      <p:pic>
        <p:nvPicPr>
          <p:cNvPr id="4" name="Imagen 3"/>
          <p:cNvPicPr>
            <a:picLocks noChangeAspect="1"/>
          </p:cNvPicPr>
          <p:nvPr/>
        </p:nvPicPr>
        <p:blipFill>
          <a:blip r:embed="rId6" cstate="print">
            <a:extLst>
              <a:ext uri="{BEBA8EAE-BF5A-486C-A8C5-ECC9F3942E4B}">
                <a14:imgProps xmlns:a14="http://schemas.microsoft.com/office/drawing/2010/main">
                  <a14:imgLayer r:embed="rId7">
                    <a14:imgEffect>
                      <a14:backgroundRemoval t="0" b="98875" l="0" r="100000"/>
                    </a14:imgEffect>
                  </a14:imgLayer>
                </a14:imgProps>
              </a:ext>
              <a:ext uri="{28A0092B-C50C-407E-A947-70E740481C1C}">
                <a14:useLocalDpi xmlns:a14="http://schemas.microsoft.com/office/drawing/2010/main" val="0"/>
              </a:ext>
            </a:extLst>
          </a:blip>
          <a:stretch>
            <a:fillRect/>
          </a:stretch>
        </p:blipFill>
        <p:spPr>
          <a:xfrm>
            <a:off x="7780107" y="7680004"/>
            <a:ext cx="1714375" cy="1523889"/>
          </a:xfrm>
          <a:prstGeom prst="rect">
            <a:avLst/>
          </a:prstGeom>
        </p:spPr>
      </p:pic>
    </p:spTree>
    <p:extLst>
      <p:ext uri="{BB962C8B-B14F-4D97-AF65-F5344CB8AC3E}">
        <p14:creationId xmlns:p14="http://schemas.microsoft.com/office/powerpoint/2010/main" val="814722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prstGeom prst="rect">
            <a:avLst/>
          </a:prstGeom>
          <a:blipFill>
            <a:blip r:embed="rId2" cstate="print">
              <a:duotone>
                <a:schemeClr val="accent5">
                  <a:shade val="45000"/>
                  <a:satMod val="135000"/>
                </a:schemeClr>
                <a:prstClr val="white"/>
              </a:duotone>
            </a:blip>
            <a:stretch>
              <a:fillRect/>
            </a:stretch>
          </a:blipFill>
        </p:spPr>
        <p:txBody>
          <a:bodyPr wrap="square" lIns="0" tIns="0" rIns="0" bIns="0" rtlCol="0"/>
          <a:lstStyle/>
          <a:p>
            <a:endParaRPr dirty="0"/>
          </a:p>
        </p:txBody>
      </p:sp>
      <p:sp>
        <p:nvSpPr>
          <p:cNvPr id="3" name="object 3"/>
          <p:cNvSpPr txBox="1">
            <a:spLocks noGrp="1"/>
          </p:cNvSpPr>
          <p:nvPr>
            <p:ph type="title"/>
          </p:nvPr>
        </p:nvSpPr>
        <p:spPr>
          <a:xfrm>
            <a:off x="5507776" y="4174218"/>
            <a:ext cx="6450965" cy="1887220"/>
          </a:xfrm>
          <a:prstGeom prst="rect">
            <a:avLst/>
          </a:prstGeom>
        </p:spPr>
        <p:txBody>
          <a:bodyPr vert="horz" wrap="square" lIns="0" tIns="14605" rIns="0" bIns="0" rtlCol="0">
            <a:spAutoFit/>
          </a:bodyPr>
          <a:lstStyle/>
          <a:p>
            <a:pPr marL="12700">
              <a:lnSpc>
                <a:spcPct val="100000"/>
              </a:lnSpc>
              <a:spcBef>
                <a:spcPts val="115"/>
              </a:spcBef>
            </a:pPr>
            <a:r>
              <a:rPr sz="12200" spc="240" dirty="0">
                <a:latin typeface="Noto Sans"/>
                <a:cs typeface="Noto Sans"/>
              </a:rPr>
              <a:t>Gracias.</a:t>
            </a:r>
            <a:endParaRPr sz="12200" dirty="0">
              <a:latin typeface="Noto Sans"/>
              <a:cs typeface="No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15544800" y="1"/>
            <a:ext cx="2590798" cy="2628900"/>
          </a:xfrm>
          <a:prstGeom prst="rect">
            <a:avLst/>
          </a:prstGeom>
          <a:blipFill>
            <a:blip r:embed="rId3" cstate="print"/>
            <a:stretch>
              <a:fillRect/>
            </a:stretch>
          </a:blipFill>
        </p:spPr>
        <p:txBody>
          <a:bodyPr wrap="square" lIns="0" tIns="0" rIns="0" bIns="0" rtlCol="0"/>
          <a:lstStyle/>
          <a:p>
            <a:endParaRPr dirty="0"/>
          </a:p>
        </p:txBody>
      </p:sp>
      <p:sp>
        <p:nvSpPr>
          <p:cNvPr id="7" name="object 7"/>
          <p:cNvSpPr txBox="1">
            <a:spLocks noGrp="1"/>
          </p:cNvSpPr>
          <p:nvPr>
            <p:ph type="title"/>
          </p:nvPr>
        </p:nvSpPr>
        <p:spPr>
          <a:xfrm>
            <a:off x="8767208" y="1557581"/>
            <a:ext cx="7844392" cy="6659515"/>
          </a:xfrm>
          <a:prstGeom prst="rect">
            <a:avLst/>
          </a:prstGeom>
        </p:spPr>
        <p:txBody>
          <a:bodyPr vert="horz" wrap="square" lIns="0" tIns="11430" rIns="0" bIns="0" rtlCol="0">
            <a:spAutoFit/>
          </a:bodyPr>
          <a:lstStyle/>
          <a:p>
            <a:pPr marL="12700" algn="ctr">
              <a:lnSpc>
                <a:spcPct val="100000"/>
              </a:lnSpc>
              <a:spcBef>
                <a:spcPts val="90"/>
              </a:spcBef>
              <a:tabLst>
                <a:tab pos="2346325" algn="l"/>
              </a:tabLst>
            </a:pPr>
            <a:r>
              <a:rPr lang="es-CO" sz="5400" spc="-300" dirty="0" smtClean="0">
                <a:solidFill>
                  <a:schemeClr val="tx1"/>
                </a:solidFill>
              </a:rPr>
              <a:t>CONSTRUIR  MODELO DE PREDICCIÓN QUE LE PERMITA A LOS PROFESIONALES EN SALUD DETERMINAR SI UN PACIENTE ESTA O NO TOMANDO MEDICAMENTOS</a:t>
            </a:r>
            <a:endParaRPr lang="es-CO" sz="5400" spc="-300" dirty="0">
              <a:solidFill>
                <a:schemeClr val="tx1"/>
              </a:solidFill>
            </a:endParaRPr>
          </a:p>
        </p:txBody>
      </p:sp>
      <p:sp>
        <p:nvSpPr>
          <p:cNvPr id="13" name="object 13"/>
          <p:cNvSpPr/>
          <p:nvPr/>
        </p:nvSpPr>
        <p:spPr>
          <a:xfrm>
            <a:off x="14020800" y="8534400"/>
            <a:ext cx="4445934" cy="1752600"/>
          </a:xfrm>
          <a:prstGeom prst="rect">
            <a:avLst/>
          </a:prstGeom>
          <a:blipFill>
            <a:blip r:embed="rId4" cstate="print">
              <a:duotone>
                <a:prstClr val="black"/>
                <a:schemeClr val="accent1">
                  <a:tint val="45000"/>
                  <a:satMod val="400000"/>
                </a:schemeClr>
              </a:duotone>
            </a:blip>
            <a:srcRect/>
            <a:stretch>
              <a:fillRect t="-41106" b="-28261"/>
            </a:stretch>
          </a:blipFill>
        </p:spPr>
        <p:txBody>
          <a:bodyPr wrap="square" lIns="0" tIns="0" rIns="0" bIns="0" rtlCol="0"/>
          <a:lstStyle/>
          <a:p>
            <a:endParaRPr dirty="0"/>
          </a:p>
        </p:txBody>
      </p:sp>
      <p:grpSp>
        <p:nvGrpSpPr>
          <p:cNvPr id="46" name="Grupo 45"/>
          <p:cNvGrpSpPr/>
          <p:nvPr/>
        </p:nvGrpSpPr>
        <p:grpSpPr>
          <a:xfrm>
            <a:off x="311738" y="187953"/>
            <a:ext cx="8222662" cy="9371488"/>
            <a:chOff x="329370" y="419100"/>
            <a:chExt cx="8222662" cy="9371488"/>
          </a:xfrm>
        </p:grpSpPr>
        <p:sp>
          <p:nvSpPr>
            <p:cNvPr id="14" name="object 6"/>
            <p:cNvSpPr txBox="1"/>
            <p:nvPr/>
          </p:nvSpPr>
          <p:spPr>
            <a:xfrm>
              <a:off x="2707478" y="4520066"/>
              <a:ext cx="4038600" cy="2051202"/>
            </a:xfrm>
            <a:prstGeom prst="rect">
              <a:avLst/>
            </a:prstGeom>
          </p:spPr>
          <p:txBody>
            <a:bodyPr vert="horz" wrap="square" lIns="0" tIns="113664" rIns="0" bIns="0" rtlCol="0">
              <a:spAutoFit/>
            </a:bodyPr>
            <a:lstStyle/>
            <a:p>
              <a:pPr marL="245745" marR="5080" indent="-233679">
                <a:lnSpc>
                  <a:spcPts val="7130"/>
                </a:lnSpc>
                <a:spcBef>
                  <a:spcPts val="894"/>
                </a:spcBef>
              </a:pPr>
              <a:r>
                <a:rPr lang="es-CO" sz="6000" b="1" spc="-300" dirty="0" smtClean="0">
                  <a:solidFill>
                    <a:srgbClr val="232E69"/>
                  </a:solidFill>
                  <a:latin typeface="Arial"/>
                  <a:cs typeface="Arial"/>
                </a:rPr>
                <a:t>OBJETIVO</a:t>
              </a:r>
            </a:p>
            <a:p>
              <a:pPr marL="245745" marR="5080" indent="-233679">
                <a:lnSpc>
                  <a:spcPts val="7130"/>
                </a:lnSpc>
                <a:spcBef>
                  <a:spcPts val="894"/>
                </a:spcBef>
              </a:pPr>
              <a:r>
                <a:rPr lang="es-CO" sz="6000" b="1" spc="-300" dirty="0" smtClean="0">
                  <a:solidFill>
                    <a:srgbClr val="232E69"/>
                  </a:solidFill>
                  <a:latin typeface="Arial"/>
                  <a:cs typeface="Arial"/>
                </a:rPr>
                <a:t>GENERAL</a:t>
              </a:r>
              <a:endParaRPr sz="6000" spc="-300" dirty="0">
                <a:latin typeface="Arial"/>
                <a:cs typeface="Arial"/>
              </a:endParaRPr>
            </a:p>
          </p:txBody>
        </p:sp>
        <p:grpSp>
          <p:nvGrpSpPr>
            <p:cNvPr id="35" name="Group 101"/>
            <p:cNvGrpSpPr/>
            <p:nvPr/>
          </p:nvGrpSpPr>
          <p:grpSpPr>
            <a:xfrm>
              <a:off x="329370" y="419100"/>
              <a:ext cx="8222662" cy="9371488"/>
              <a:chOff x="3890963" y="1447800"/>
              <a:chExt cx="947738" cy="1090613"/>
            </a:xfrm>
            <a:solidFill>
              <a:srgbClr val="002060"/>
            </a:solidFill>
            <a:effectLst/>
          </p:grpSpPr>
          <p:sp>
            <p:nvSpPr>
              <p:cNvPr id="37" name="Freeform 18"/>
              <p:cNvSpPr>
                <a:spLocks/>
              </p:cNvSpPr>
              <p:nvPr/>
            </p:nvSpPr>
            <p:spPr bwMode="auto">
              <a:xfrm>
                <a:off x="4611688" y="2054225"/>
                <a:ext cx="41275" cy="20638"/>
              </a:xfrm>
              <a:custGeom>
                <a:avLst/>
                <a:gdLst>
                  <a:gd name="T0" fmla="*/ 6 w 26"/>
                  <a:gd name="T1" fmla="*/ 0 h 13"/>
                  <a:gd name="T2" fmla="*/ 20 w 26"/>
                  <a:gd name="T3" fmla="*/ 0 h 13"/>
                  <a:gd name="T4" fmla="*/ 23 w 26"/>
                  <a:gd name="T5" fmla="*/ 0 h 13"/>
                  <a:gd name="T6" fmla="*/ 26 w 26"/>
                  <a:gd name="T7" fmla="*/ 3 h 13"/>
                  <a:gd name="T8" fmla="*/ 26 w 26"/>
                  <a:gd name="T9" fmla="*/ 6 h 13"/>
                  <a:gd name="T10" fmla="*/ 26 w 26"/>
                  <a:gd name="T11" fmla="*/ 10 h 13"/>
                  <a:gd name="T12" fmla="*/ 23 w 26"/>
                  <a:gd name="T13" fmla="*/ 13 h 13"/>
                  <a:gd name="T14" fmla="*/ 20 w 26"/>
                  <a:gd name="T15" fmla="*/ 13 h 13"/>
                  <a:gd name="T16" fmla="*/ 6 w 26"/>
                  <a:gd name="T17" fmla="*/ 13 h 13"/>
                  <a:gd name="T18" fmla="*/ 3 w 26"/>
                  <a:gd name="T19" fmla="*/ 13 h 13"/>
                  <a:gd name="T20" fmla="*/ 1 w 26"/>
                  <a:gd name="T21" fmla="*/ 10 h 13"/>
                  <a:gd name="T22" fmla="*/ 0 w 26"/>
                  <a:gd name="T23" fmla="*/ 6 h 13"/>
                  <a:gd name="T24" fmla="*/ 1 w 26"/>
                  <a:gd name="T25" fmla="*/ 3 h 13"/>
                  <a:gd name="T26" fmla="*/ 3 w 26"/>
                  <a:gd name="T27" fmla="*/ 0 h 13"/>
                  <a:gd name="T28" fmla="*/ 6 w 26"/>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13">
                    <a:moveTo>
                      <a:pt x="6" y="0"/>
                    </a:moveTo>
                    <a:lnTo>
                      <a:pt x="20" y="0"/>
                    </a:lnTo>
                    <a:lnTo>
                      <a:pt x="23" y="0"/>
                    </a:lnTo>
                    <a:lnTo>
                      <a:pt x="26" y="3"/>
                    </a:lnTo>
                    <a:lnTo>
                      <a:pt x="26" y="6"/>
                    </a:lnTo>
                    <a:lnTo>
                      <a:pt x="26" y="10"/>
                    </a:lnTo>
                    <a:lnTo>
                      <a:pt x="23" y="13"/>
                    </a:lnTo>
                    <a:lnTo>
                      <a:pt x="20" y="13"/>
                    </a:lnTo>
                    <a:lnTo>
                      <a:pt x="6" y="13"/>
                    </a:lnTo>
                    <a:lnTo>
                      <a:pt x="3" y="13"/>
                    </a:lnTo>
                    <a:lnTo>
                      <a:pt x="1" y="10"/>
                    </a:lnTo>
                    <a:lnTo>
                      <a:pt x="0" y="6"/>
                    </a:lnTo>
                    <a:lnTo>
                      <a:pt x="1" y="3"/>
                    </a:lnTo>
                    <a:lnTo>
                      <a:pt x="3" y="0"/>
                    </a:lnTo>
                    <a:lnTo>
                      <a:pt x="6" y="0"/>
                    </a:lnTo>
                    <a:close/>
                  </a:path>
                </a:pathLst>
              </a:custGeom>
              <a:grpFill/>
              <a:ln w="0">
                <a:solidFill>
                  <a:srgbClr val="00206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19"/>
              <p:cNvSpPr>
                <a:spLocks/>
              </p:cNvSpPr>
              <p:nvPr/>
            </p:nvSpPr>
            <p:spPr bwMode="auto">
              <a:xfrm>
                <a:off x="4535488" y="2236788"/>
                <a:ext cx="34925" cy="33338"/>
              </a:xfrm>
              <a:custGeom>
                <a:avLst/>
                <a:gdLst>
                  <a:gd name="T0" fmla="*/ 5 w 22"/>
                  <a:gd name="T1" fmla="*/ 0 h 21"/>
                  <a:gd name="T2" fmla="*/ 8 w 22"/>
                  <a:gd name="T3" fmla="*/ 0 h 21"/>
                  <a:gd name="T4" fmla="*/ 11 w 22"/>
                  <a:gd name="T5" fmla="*/ 2 h 21"/>
                  <a:gd name="T6" fmla="*/ 20 w 22"/>
                  <a:gd name="T7" fmla="*/ 11 h 21"/>
                  <a:gd name="T8" fmla="*/ 22 w 22"/>
                  <a:gd name="T9" fmla="*/ 14 h 21"/>
                  <a:gd name="T10" fmla="*/ 22 w 22"/>
                  <a:gd name="T11" fmla="*/ 17 h 21"/>
                  <a:gd name="T12" fmla="*/ 20 w 22"/>
                  <a:gd name="T13" fmla="*/ 20 h 21"/>
                  <a:gd name="T14" fmla="*/ 17 w 22"/>
                  <a:gd name="T15" fmla="*/ 21 h 21"/>
                  <a:gd name="T16" fmla="*/ 14 w 22"/>
                  <a:gd name="T17" fmla="*/ 21 h 21"/>
                  <a:gd name="T18" fmla="*/ 11 w 22"/>
                  <a:gd name="T19" fmla="*/ 20 h 21"/>
                  <a:gd name="T20" fmla="*/ 2 w 22"/>
                  <a:gd name="T21" fmla="*/ 11 h 21"/>
                  <a:gd name="T22" fmla="*/ 0 w 22"/>
                  <a:gd name="T23" fmla="*/ 8 h 21"/>
                  <a:gd name="T24" fmla="*/ 0 w 22"/>
                  <a:gd name="T25" fmla="*/ 5 h 21"/>
                  <a:gd name="T26" fmla="*/ 2 w 22"/>
                  <a:gd name="T27" fmla="*/ 2 h 21"/>
                  <a:gd name="T28" fmla="*/ 5 w 22"/>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1">
                    <a:moveTo>
                      <a:pt x="5" y="0"/>
                    </a:moveTo>
                    <a:lnTo>
                      <a:pt x="8" y="0"/>
                    </a:lnTo>
                    <a:lnTo>
                      <a:pt x="11" y="2"/>
                    </a:lnTo>
                    <a:lnTo>
                      <a:pt x="20" y="11"/>
                    </a:lnTo>
                    <a:lnTo>
                      <a:pt x="22" y="14"/>
                    </a:lnTo>
                    <a:lnTo>
                      <a:pt x="22" y="17"/>
                    </a:lnTo>
                    <a:lnTo>
                      <a:pt x="20" y="20"/>
                    </a:lnTo>
                    <a:lnTo>
                      <a:pt x="17" y="21"/>
                    </a:lnTo>
                    <a:lnTo>
                      <a:pt x="14" y="21"/>
                    </a:lnTo>
                    <a:lnTo>
                      <a:pt x="11" y="20"/>
                    </a:lnTo>
                    <a:lnTo>
                      <a:pt x="2" y="11"/>
                    </a:lnTo>
                    <a:lnTo>
                      <a:pt x="0" y="8"/>
                    </a:lnTo>
                    <a:lnTo>
                      <a:pt x="0" y="5"/>
                    </a:lnTo>
                    <a:lnTo>
                      <a:pt x="2" y="2"/>
                    </a:lnTo>
                    <a:lnTo>
                      <a:pt x="5" y="0"/>
                    </a:lnTo>
                    <a:close/>
                  </a:path>
                </a:pathLst>
              </a:custGeom>
              <a:grpFill/>
              <a:ln w="0">
                <a:solidFill>
                  <a:srgbClr val="00206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20"/>
              <p:cNvSpPr>
                <a:spLocks/>
              </p:cNvSpPr>
              <p:nvPr/>
            </p:nvSpPr>
            <p:spPr bwMode="auto">
              <a:xfrm>
                <a:off x="4354513" y="2311400"/>
                <a:ext cx="20638" cy="41275"/>
              </a:xfrm>
              <a:custGeom>
                <a:avLst/>
                <a:gdLst>
                  <a:gd name="T0" fmla="*/ 6 w 13"/>
                  <a:gd name="T1" fmla="*/ 0 h 26"/>
                  <a:gd name="T2" fmla="*/ 10 w 13"/>
                  <a:gd name="T3" fmla="*/ 0 h 26"/>
                  <a:gd name="T4" fmla="*/ 12 w 13"/>
                  <a:gd name="T5" fmla="*/ 4 h 26"/>
                  <a:gd name="T6" fmla="*/ 13 w 13"/>
                  <a:gd name="T7" fmla="*/ 7 h 26"/>
                  <a:gd name="T8" fmla="*/ 13 w 13"/>
                  <a:gd name="T9" fmla="*/ 20 h 26"/>
                  <a:gd name="T10" fmla="*/ 12 w 13"/>
                  <a:gd name="T11" fmla="*/ 23 h 26"/>
                  <a:gd name="T12" fmla="*/ 10 w 13"/>
                  <a:gd name="T13" fmla="*/ 25 h 26"/>
                  <a:gd name="T14" fmla="*/ 6 w 13"/>
                  <a:gd name="T15" fmla="*/ 26 h 26"/>
                  <a:gd name="T16" fmla="*/ 3 w 13"/>
                  <a:gd name="T17" fmla="*/ 25 h 26"/>
                  <a:gd name="T18" fmla="*/ 1 w 13"/>
                  <a:gd name="T19" fmla="*/ 23 h 26"/>
                  <a:gd name="T20" fmla="*/ 0 w 13"/>
                  <a:gd name="T21" fmla="*/ 20 h 26"/>
                  <a:gd name="T22" fmla="*/ 0 w 13"/>
                  <a:gd name="T23" fmla="*/ 7 h 26"/>
                  <a:gd name="T24" fmla="*/ 1 w 13"/>
                  <a:gd name="T25" fmla="*/ 4 h 26"/>
                  <a:gd name="T26" fmla="*/ 3 w 13"/>
                  <a:gd name="T27" fmla="*/ 0 h 26"/>
                  <a:gd name="T28" fmla="*/ 6 w 13"/>
                  <a:gd name="T2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26">
                    <a:moveTo>
                      <a:pt x="6" y="0"/>
                    </a:moveTo>
                    <a:lnTo>
                      <a:pt x="10" y="0"/>
                    </a:lnTo>
                    <a:lnTo>
                      <a:pt x="12" y="4"/>
                    </a:lnTo>
                    <a:lnTo>
                      <a:pt x="13" y="7"/>
                    </a:lnTo>
                    <a:lnTo>
                      <a:pt x="13" y="20"/>
                    </a:lnTo>
                    <a:lnTo>
                      <a:pt x="12" y="23"/>
                    </a:lnTo>
                    <a:lnTo>
                      <a:pt x="10" y="25"/>
                    </a:lnTo>
                    <a:lnTo>
                      <a:pt x="6" y="26"/>
                    </a:lnTo>
                    <a:lnTo>
                      <a:pt x="3" y="25"/>
                    </a:lnTo>
                    <a:lnTo>
                      <a:pt x="1" y="23"/>
                    </a:lnTo>
                    <a:lnTo>
                      <a:pt x="0" y="20"/>
                    </a:lnTo>
                    <a:lnTo>
                      <a:pt x="0" y="7"/>
                    </a:lnTo>
                    <a:lnTo>
                      <a:pt x="1" y="4"/>
                    </a:lnTo>
                    <a:lnTo>
                      <a:pt x="3" y="0"/>
                    </a:lnTo>
                    <a:lnTo>
                      <a:pt x="6" y="0"/>
                    </a:lnTo>
                    <a:close/>
                  </a:path>
                </a:pathLst>
              </a:custGeom>
              <a:grpFill/>
              <a:ln w="0">
                <a:solidFill>
                  <a:srgbClr val="00206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Freeform 21"/>
              <p:cNvSpPr>
                <a:spLocks/>
              </p:cNvSpPr>
              <p:nvPr/>
            </p:nvSpPr>
            <p:spPr bwMode="auto">
              <a:xfrm>
                <a:off x="4157663" y="1857375"/>
                <a:ext cx="36513" cy="34925"/>
              </a:xfrm>
              <a:custGeom>
                <a:avLst/>
                <a:gdLst>
                  <a:gd name="T0" fmla="*/ 4 w 23"/>
                  <a:gd name="T1" fmla="*/ 0 h 22"/>
                  <a:gd name="T2" fmla="*/ 7 w 23"/>
                  <a:gd name="T3" fmla="*/ 0 h 22"/>
                  <a:gd name="T4" fmla="*/ 10 w 23"/>
                  <a:gd name="T5" fmla="*/ 2 h 22"/>
                  <a:gd name="T6" fmla="*/ 20 w 23"/>
                  <a:gd name="T7" fmla="*/ 11 h 22"/>
                  <a:gd name="T8" fmla="*/ 23 w 23"/>
                  <a:gd name="T9" fmla="*/ 14 h 22"/>
                  <a:gd name="T10" fmla="*/ 23 w 23"/>
                  <a:gd name="T11" fmla="*/ 17 h 22"/>
                  <a:gd name="T12" fmla="*/ 20 w 23"/>
                  <a:gd name="T13" fmla="*/ 20 h 22"/>
                  <a:gd name="T14" fmla="*/ 17 w 23"/>
                  <a:gd name="T15" fmla="*/ 22 h 22"/>
                  <a:gd name="T16" fmla="*/ 14 w 23"/>
                  <a:gd name="T17" fmla="*/ 22 h 22"/>
                  <a:gd name="T18" fmla="*/ 10 w 23"/>
                  <a:gd name="T19" fmla="*/ 20 h 22"/>
                  <a:gd name="T20" fmla="*/ 1 w 23"/>
                  <a:gd name="T21" fmla="*/ 11 h 22"/>
                  <a:gd name="T22" fmla="*/ 0 w 23"/>
                  <a:gd name="T23" fmla="*/ 8 h 22"/>
                  <a:gd name="T24" fmla="*/ 0 w 23"/>
                  <a:gd name="T25" fmla="*/ 5 h 22"/>
                  <a:gd name="T26" fmla="*/ 1 w 23"/>
                  <a:gd name="T27" fmla="*/ 2 h 22"/>
                  <a:gd name="T28" fmla="*/ 4 w 23"/>
                  <a:gd name="T2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2">
                    <a:moveTo>
                      <a:pt x="4" y="0"/>
                    </a:moveTo>
                    <a:lnTo>
                      <a:pt x="7" y="0"/>
                    </a:lnTo>
                    <a:lnTo>
                      <a:pt x="10" y="2"/>
                    </a:lnTo>
                    <a:lnTo>
                      <a:pt x="20" y="11"/>
                    </a:lnTo>
                    <a:lnTo>
                      <a:pt x="23" y="14"/>
                    </a:lnTo>
                    <a:lnTo>
                      <a:pt x="23" y="17"/>
                    </a:lnTo>
                    <a:lnTo>
                      <a:pt x="20" y="20"/>
                    </a:lnTo>
                    <a:lnTo>
                      <a:pt x="17" y="22"/>
                    </a:lnTo>
                    <a:lnTo>
                      <a:pt x="14" y="22"/>
                    </a:lnTo>
                    <a:lnTo>
                      <a:pt x="10" y="20"/>
                    </a:lnTo>
                    <a:lnTo>
                      <a:pt x="1" y="11"/>
                    </a:lnTo>
                    <a:lnTo>
                      <a:pt x="0" y="8"/>
                    </a:lnTo>
                    <a:lnTo>
                      <a:pt x="0" y="5"/>
                    </a:lnTo>
                    <a:lnTo>
                      <a:pt x="1" y="2"/>
                    </a:lnTo>
                    <a:lnTo>
                      <a:pt x="4" y="0"/>
                    </a:lnTo>
                    <a:close/>
                  </a:path>
                </a:pathLst>
              </a:custGeom>
              <a:grpFill/>
              <a:ln w="0">
                <a:solidFill>
                  <a:srgbClr val="00206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22"/>
              <p:cNvSpPr>
                <a:spLocks/>
              </p:cNvSpPr>
              <p:nvPr/>
            </p:nvSpPr>
            <p:spPr bwMode="auto">
              <a:xfrm>
                <a:off x="4354513" y="1774825"/>
                <a:ext cx="20638" cy="41275"/>
              </a:xfrm>
              <a:custGeom>
                <a:avLst/>
                <a:gdLst>
                  <a:gd name="T0" fmla="*/ 6 w 13"/>
                  <a:gd name="T1" fmla="*/ 0 h 26"/>
                  <a:gd name="T2" fmla="*/ 10 w 13"/>
                  <a:gd name="T3" fmla="*/ 2 h 26"/>
                  <a:gd name="T4" fmla="*/ 12 w 13"/>
                  <a:gd name="T5" fmla="*/ 4 h 26"/>
                  <a:gd name="T6" fmla="*/ 13 w 13"/>
                  <a:gd name="T7" fmla="*/ 8 h 26"/>
                  <a:gd name="T8" fmla="*/ 13 w 13"/>
                  <a:gd name="T9" fmla="*/ 20 h 26"/>
                  <a:gd name="T10" fmla="*/ 12 w 13"/>
                  <a:gd name="T11" fmla="*/ 23 h 26"/>
                  <a:gd name="T12" fmla="*/ 10 w 13"/>
                  <a:gd name="T13" fmla="*/ 26 h 26"/>
                  <a:gd name="T14" fmla="*/ 6 w 13"/>
                  <a:gd name="T15" fmla="*/ 26 h 26"/>
                  <a:gd name="T16" fmla="*/ 3 w 13"/>
                  <a:gd name="T17" fmla="*/ 26 h 26"/>
                  <a:gd name="T18" fmla="*/ 1 w 13"/>
                  <a:gd name="T19" fmla="*/ 23 h 26"/>
                  <a:gd name="T20" fmla="*/ 0 w 13"/>
                  <a:gd name="T21" fmla="*/ 20 h 26"/>
                  <a:gd name="T22" fmla="*/ 0 w 13"/>
                  <a:gd name="T23" fmla="*/ 8 h 26"/>
                  <a:gd name="T24" fmla="*/ 1 w 13"/>
                  <a:gd name="T25" fmla="*/ 4 h 26"/>
                  <a:gd name="T26" fmla="*/ 3 w 13"/>
                  <a:gd name="T27" fmla="*/ 2 h 26"/>
                  <a:gd name="T28" fmla="*/ 6 w 13"/>
                  <a:gd name="T2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26">
                    <a:moveTo>
                      <a:pt x="6" y="0"/>
                    </a:moveTo>
                    <a:lnTo>
                      <a:pt x="10" y="2"/>
                    </a:lnTo>
                    <a:lnTo>
                      <a:pt x="12" y="4"/>
                    </a:lnTo>
                    <a:lnTo>
                      <a:pt x="13" y="8"/>
                    </a:lnTo>
                    <a:lnTo>
                      <a:pt x="13" y="20"/>
                    </a:lnTo>
                    <a:lnTo>
                      <a:pt x="12" y="23"/>
                    </a:lnTo>
                    <a:lnTo>
                      <a:pt x="10" y="26"/>
                    </a:lnTo>
                    <a:lnTo>
                      <a:pt x="6" y="26"/>
                    </a:lnTo>
                    <a:lnTo>
                      <a:pt x="3" y="26"/>
                    </a:lnTo>
                    <a:lnTo>
                      <a:pt x="1" y="23"/>
                    </a:lnTo>
                    <a:lnTo>
                      <a:pt x="0" y="20"/>
                    </a:lnTo>
                    <a:lnTo>
                      <a:pt x="0" y="8"/>
                    </a:lnTo>
                    <a:lnTo>
                      <a:pt x="1" y="4"/>
                    </a:lnTo>
                    <a:lnTo>
                      <a:pt x="3" y="2"/>
                    </a:lnTo>
                    <a:lnTo>
                      <a:pt x="6" y="0"/>
                    </a:lnTo>
                    <a:close/>
                  </a:path>
                </a:pathLst>
              </a:custGeom>
              <a:grpFill/>
              <a:ln w="0">
                <a:solidFill>
                  <a:srgbClr val="00206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3"/>
              <p:cNvSpPr>
                <a:spLocks/>
              </p:cNvSpPr>
              <p:nvPr/>
            </p:nvSpPr>
            <p:spPr bwMode="auto">
              <a:xfrm>
                <a:off x="4076700" y="2054225"/>
                <a:ext cx="41275" cy="20638"/>
              </a:xfrm>
              <a:custGeom>
                <a:avLst/>
                <a:gdLst>
                  <a:gd name="T0" fmla="*/ 6 w 26"/>
                  <a:gd name="T1" fmla="*/ 0 h 13"/>
                  <a:gd name="T2" fmla="*/ 19 w 26"/>
                  <a:gd name="T3" fmla="*/ 0 h 13"/>
                  <a:gd name="T4" fmla="*/ 23 w 26"/>
                  <a:gd name="T5" fmla="*/ 0 h 13"/>
                  <a:gd name="T6" fmla="*/ 25 w 26"/>
                  <a:gd name="T7" fmla="*/ 3 h 13"/>
                  <a:gd name="T8" fmla="*/ 26 w 26"/>
                  <a:gd name="T9" fmla="*/ 6 h 13"/>
                  <a:gd name="T10" fmla="*/ 25 w 26"/>
                  <a:gd name="T11" fmla="*/ 10 h 13"/>
                  <a:gd name="T12" fmla="*/ 23 w 26"/>
                  <a:gd name="T13" fmla="*/ 13 h 13"/>
                  <a:gd name="T14" fmla="*/ 19 w 26"/>
                  <a:gd name="T15" fmla="*/ 13 h 13"/>
                  <a:gd name="T16" fmla="*/ 6 w 26"/>
                  <a:gd name="T17" fmla="*/ 13 h 13"/>
                  <a:gd name="T18" fmla="*/ 3 w 26"/>
                  <a:gd name="T19" fmla="*/ 13 h 13"/>
                  <a:gd name="T20" fmla="*/ 0 w 26"/>
                  <a:gd name="T21" fmla="*/ 10 h 13"/>
                  <a:gd name="T22" fmla="*/ 0 w 26"/>
                  <a:gd name="T23" fmla="*/ 6 h 13"/>
                  <a:gd name="T24" fmla="*/ 0 w 26"/>
                  <a:gd name="T25" fmla="*/ 3 h 13"/>
                  <a:gd name="T26" fmla="*/ 3 w 26"/>
                  <a:gd name="T27" fmla="*/ 0 h 13"/>
                  <a:gd name="T28" fmla="*/ 6 w 26"/>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13">
                    <a:moveTo>
                      <a:pt x="6" y="0"/>
                    </a:moveTo>
                    <a:lnTo>
                      <a:pt x="19" y="0"/>
                    </a:lnTo>
                    <a:lnTo>
                      <a:pt x="23" y="0"/>
                    </a:lnTo>
                    <a:lnTo>
                      <a:pt x="25" y="3"/>
                    </a:lnTo>
                    <a:lnTo>
                      <a:pt x="26" y="6"/>
                    </a:lnTo>
                    <a:lnTo>
                      <a:pt x="25" y="10"/>
                    </a:lnTo>
                    <a:lnTo>
                      <a:pt x="23" y="13"/>
                    </a:lnTo>
                    <a:lnTo>
                      <a:pt x="19" y="13"/>
                    </a:lnTo>
                    <a:lnTo>
                      <a:pt x="6" y="13"/>
                    </a:lnTo>
                    <a:lnTo>
                      <a:pt x="3" y="13"/>
                    </a:lnTo>
                    <a:lnTo>
                      <a:pt x="0" y="10"/>
                    </a:lnTo>
                    <a:lnTo>
                      <a:pt x="0" y="6"/>
                    </a:lnTo>
                    <a:lnTo>
                      <a:pt x="0" y="3"/>
                    </a:lnTo>
                    <a:lnTo>
                      <a:pt x="3" y="0"/>
                    </a:lnTo>
                    <a:lnTo>
                      <a:pt x="6" y="0"/>
                    </a:lnTo>
                    <a:close/>
                  </a:path>
                </a:pathLst>
              </a:custGeom>
              <a:grpFill/>
              <a:ln w="0">
                <a:solidFill>
                  <a:srgbClr val="00206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24"/>
              <p:cNvSpPr>
                <a:spLocks noEditPoints="1"/>
              </p:cNvSpPr>
              <p:nvPr/>
            </p:nvSpPr>
            <p:spPr bwMode="auto">
              <a:xfrm>
                <a:off x="3890963" y="1447800"/>
                <a:ext cx="947738" cy="1090613"/>
              </a:xfrm>
              <a:custGeom>
                <a:avLst/>
                <a:gdLst>
                  <a:gd name="T0" fmla="*/ 278 w 597"/>
                  <a:gd name="T1" fmla="*/ 29 h 687"/>
                  <a:gd name="T2" fmla="*/ 250 w 597"/>
                  <a:gd name="T3" fmla="*/ 57 h 687"/>
                  <a:gd name="T4" fmla="*/ 249 w 597"/>
                  <a:gd name="T5" fmla="*/ 93 h 687"/>
                  <a:gd name="T6" fmla="*/ 267 w 597"/>
                  <a:gd name="T7" fmla="*/ 118 h 687"/>
                  <a:gd name="T8" fmla="*/ 172 w 597"/>
                  <a:gd name="T9" fmla="*/ 147 h 687"/>
                  <a:gd name="T10" fmla="*/ 96 w 597"/>
                  <a:gd name="T11" fmla="*/ 206 h 687"/>
                  <a:gd name="T12" fmla="*/ 44 w 597"/>
                  <a:gd name="T13" fmla="*/ 289 h 687"/>
                  <a:gd name="T14" fmla="*/ 26 w 597"/>
                  <a:gd name="T15" fmla="*/ 388 h 687"/>
                  <a:gd name="T16" fmla="*/ 42 w 597"/>
                  <a:gd name="T17" fmla="*/ 483 h 687"/>
                  <a:gd name="T18" fmla="*/ 90 w 597"/>
                  <a:gd name="T19" fmla="*/ 564 h 687"/>
                  <a:gd name="T20" fmla="*/ 160 w 597"/>
                  <a:gd name="T21" fmla="*/ 624 h 687"/>
                  <a:gd name="T22" fmla="*/ 249 w 597"/>
                  <a:gd name="T23" fmla="*/ 656 h 687"/>
                  <a:gd name="T24" fmla="*/ 347 w 597"/>
                  <a:gd name="T25" fmla="*/ 656 h 687"/>
                  <a:gd name="T26" fmla="*/ 435 w 597"/>
                  <a:gd name="T27" fmla="*/ 624 h 687"/>
                  <a:gd name="T28" fmla="*/ 507 w 597"/>
                  <a:gd name="T29" fmla="*/ 564 h 687"/>
                  <a:gd name="T30" fmla="*/ 553 w 597"/>
                  <a:gd name="T31" fmla="*/ 483 h 687"/>
                  <a:gd name="T32" fmla="*/ 571 w 597"/>
                  <a:gd name="T33" fmla="*/ 388 h 687"/>
                  <a:gd name="T34" fmla="*/ 552 w 597"/>
                  <a:gd name="T35" fmla="*/ 289 h 687"/>
                  <a:gd name="T36" fmla="*/ 501 w 597"/>
                  <a:gd name="T37" fmla="*/ 206 h 687"/>
                  <a:gd name="T38" fmla="*/ 425 w 597"/>
                  <a:gd name="T39" fmla="*/ 147 h 687"/>
                  <a:gd name="T40" fmla="*/ 330 w 597"/>
                  <a:gd name="T41" fmla="*/ 118 h 687"/>
                  <a:gd name="T42" fmla="*/ 348 w 597"/>
                  <a:gd name="T43" fmla="*/ 93 h 687"/>
                  <a:gd name="T44" fmla="*/ 347 w 597"/>
                  <a:gd name="T45" fmla="*/ 57 h 687"/>
                  <a:gd name="T46" fmla="*/ 319 w 597"/>
                  <a:gd name="T47" fmla="*/ 29 h 687"/>
                  <a:gd name="T48" fmla="*/ 298 w 597"/>
                  <a:gd name="T49" fmla="*/ 0 h 687"/>
                  <a:gd name="T50" fmla="*/ 344 w 597"/>
                  <a:gd name="T51" fmla="*/ 14 h 687"/>
                  <a:gd name="T52" fmla="*/ 373 w 597"/>
                  <a:gd name="T53" fmla="*/ 52 h 687"/>
                  <a:gd name="T54" fmla="*/ 376 w 597"/>
                  <a:gd name="T55" fmla="*/ 89 h 687"/>
                  <a:gd name="T56" fmla="*/ 420 w 597"/>
                  <a:gd name="T57" fmla="*/ 116 h 687"/>
                  <a:gd name="T58" fmla="*/ 500 w 597"/>
                  <a:gd name="T59" fmla="*/ 168 h 687"/>
                  <a:gd name="T60" fmla="*/ 559 w 597"/>
                  <a:gd name="T61" fmla="*/ 245 h 687"/>
                  <a:gd name="T62" fmla="*/ 593 w 597"/>
                  <a:gd name="T63" fmla="*/ 338 h 687"/>
                  <a:gd name="T64" fmla="*/ 591 w 597"/>
                  <a:gd name="T65" fmla="*/ 442 h 687"/>
                  <a:gd name="T66" fmla="*/ 556 w 597"/>
                  <a:gd name="T67" fmla="*/ 540 h 687"/>
                  <a:gd name="T68" fmla="*/ 490 w 597"/>
                  <a:gd name="T69" fmla="*/ 616 h 687"/>
                  <a:gd name="T70" fmla="*/ 402 w 597"/>
                  <a:gd name="T71" fmla="*/ 668 h 687"/>
                  <a:gd name="T72" fmla="*/ 298 w 597"/>
                  <a:gd name="T73" fmla="*/ 687 h 687"/>
                  <a:gd name="T74" fmla="*/ 194 w 597"/>
                  <a:gd name="T75" fmla="*/ 668 h 687"/>
                  <a:gd name="T76" fmla="*/ 107 w 597"/>
                  <a:gd name="T77" fmla="*/ 616 h 687"/>
                  <a:gd name="T78" fmla="*/ 41 w 597"/>
                  <a:gd name="T79" fmla="*/ 540 h 687"/>
                  <a:gd name="T80" fmla="*/ 4 w 597"/>
                  <a:gd name="T81" fmla="*/ 442 h 687"/>
                  <a:gd name="T82" fmla="*/ 4 w 597"/>
                  <a:gd name="T83" fmla="*/ 338 h 687"/>
                  <a:gd name="T84" fmla="*/ 36 w 597"/>
                  <a:gd name="T85" fmla="*/ 245 h 687"/>
                  <a:gd name="T86" fmla="*/ 96 w 597"/>
                  <a:gd name="T87" fmla="*/ 168 h 687"/>
                  <a:gd name="T88" fmla="*/ 177 w 597"/>
                  <a:gd name="T89" fmla="*/ 116 h 687"/>
                  <a:gd name="T90" fmla="*/ 221 w 597"/>
                  <a:gd name="T91" fmla="*/ 89 h 687"/>
                  <a:gd name="T92" fmla="*/ 224 w 597"/>
                  <a:gd name="T93" fmla="*/ 52 h 687"/>
                  <a:gd name="T94" fmla="*/ 252 w 597"/>
                  <a:gd name="T95" fmla="*/ 14 h 687"/>
                  <a:gd name="T96" fmla="*/ 298 w 597"/>
                  <a:gd name="T97"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97" h="687">
                    <a:moveTo>
                      <a:pt x="298" y="26"/>
                    </a:moveTo>
                    <a:lnTo>
                      <a:pt x="278" y="29"/>
                    </a:lnTo>
                    <a:lnTo>
                      <a:pt x="261" y="41"/>
                    </a:lnTo>
                    <a:lnTo>
                      <a:pt x="250" y="57"/>
                    </a:lnTo>
                    <a:lnTo>
                      <a:pt x="246" y="76"/>
                    </a:lnTo>
                    <a:lnTo>
                      <a:pt x="249" y="93"/>
                    </a:lnTo>
                    <a:lnTo>
                      <a:pt x="256" y="107"/>
                    </a:lnTo>
                    <a:lnTo>
                      <a:pt x="267" y="118"/>
                    </a:lnTo>
                    <a:lnTo>
                      <a:pt x="217" y="128"/>
                    </a:lnTo>
                    <a:lnTo>
                      <a:pt x="172" y="147"/>
                    </a:lnTo>
                    <a:lnTo>
                      <a:pt x="131" y="174"/>
                    </a:lnTo>
                    <a:lnTo>
                      <a:pt x="96" y="206"/>
                    </a:lnTo>
                    <a:lnTo>
                      <a:pt x="67" y="246"/>
                    </a:lnTo>
                    <a:lnTo>
                      <a:pt x="44" y="289"/>
                    </a:lnTo>
                    <a:lnTo>
                      <a:pt x="30" y="338"/>
                    </a:lnTo>
                    <a:lnTo>
                      <a:pt x="26" y="388"/>
                    </a:lnTo>
                    <a:lnTo>
                      <a:pt x="30" y="437"/>
                    </a:lnTo>
                    <a:lnTo>
                      <a:pt x="42" y="483"/>
                    </a:lnTo>
                    <a:lnTo>
                      <a:pt x="64" y="526"/>
                    </a:lnTo>
                    <a:lnTo>
                      <a:pt x="90" y="564"/>
                    </a:lnTo>
                    <a:lnTo>
                      <a:pt x="123" y="596"/>
                    </a:lnTo>
                    <a:lnTo>
                      <a:pt x="160" y="624"/>
                    </a:lnTo>
                    <a:lnTo>
                      <a:pt x="203" y="644"/>
                    </a:lnTo>
                    <a:lnTo>
                      <a:pt x="249" y="656"/>
                    </a:lnTo>
                    <a:lnTo>
                      <a:pt x="298" y="661"/>
                    </a:lnTo>
                    <a:lnTo>
                      <a:pt x="347" y="656"/>
                    </a:lnTo>
                    <a:lnTo>
                      <a:pt x="394" y="644"/>
                    </a:lnTo>
                    <a:lnTo>
                      <a:pt x="435" y="624"/>
                    </a:lnTo>
                    <a:lnTo>
                      <a:pt x="474" y="596"/>
                    </a:lnTo>
                    <a:lnTo>
                      <a:pt x="507" y="564"/>
                    </a:lnTo>
                    <a:lnTo>
                      <a:pt x="533" y="526"/>
                    </a:lnTo>
                    <a:lnTo>
                      <a:pt x="553" y="483"/>
                    </a:lnTo>
                    <a:lnTo>
                      <a:pt x="567" y="437"/>
                    </a:lnTo>
                    <a:lnTo>
                      <a:pt x="571" y="388"/>
                    </a:lnTo>
                    <a:lnTo>
                      <a:pt x="565" y="338"/>
                    </a:lnTo>
                    <a:lnTo>
                      <a:pt x="552" y="289"/>
                    </a:lnTo>
                    <a:lnTo>
                      <a:pt x="530" y="246"/>
                    </a:lnTo>
                    <a:lnTo>
                      <a:pt x="501" y="206"/>
                    </a:lnTo>
                    <a:lnTo>
                      <a:pt x="466" y="174"/>
                    </a:lnTo>
                    <a:lnTo>
                      <a:pt x="425" y="147"/>
                    </a:lnTo>
                    <a:lnTo>
                      <a:pt x="379" y="128"/>
                    </a:lnTo>
                    <a:lnTo>
                      <a:pt x="330" y="118"/>
                    </a:lnTo>
                    <a:lnTo>
                      <a:pt x="341" y="107"/>
                    </a:lnTo>
                    <a:lnTo>
                      <a:pt x="348" y="93"/>
                    </a:lnTo>
                    <a:lnTo>
                      <a:pt x="350" y="76"/>
                    </a:lnTo>
                    <a:lnTo>
                      <a:pt x="347" y="57"/>
                    </a:lnTo>
                    <a:lnTo>
                      <a:pt x="334" y="41"/>
                    </a:lnTo>
                    <a:lnTo>
                      <a:pt x="319" y="29"/>
                    </a:lnTo>
                    <a:lnTo>
                      <a:pt x="298" y="26"/>
                    </a:lnTo>
                    <a:close/>
                    <a:moveTo>
                      <a:pt x="298" y="0"/>
                    </a:moveTo>
                    <a:lnTo>
                      <a:pt x="322" y="3"/>
                    </a:lnTo>
                    <a:lnTo>
                      <a:pt x="344" y="14"/>
                    </a:lnTo>
                    <a:lnTo>
                      <a:pt x="360" y="31"/>
                    </a:lnTo>
                    <a:lnTo>
                      <a:pt x="373" y="52"/>
                    </a:lnTo>
                    <a:lnTo>
                      <a:pt x="376" y="76"/>
                    </a:lnTo>
                    <a:lnTo>
                      <a:pt x="376" y="89"/>
                    </a:lnTo>
                    <a:lnTo>
                      <a:pt x="373" y="99"/>
                    </a:lnTo>
                    <a:lnTo>
                      <a:pt x="420" y="116"/>
                    </a:lnTo>
                    <a:lnTo>
                      <a:pt x="463" y="139"/>
                    </a:lnTo>
                    <a:lnTo>
                      <a:pt x="500" y="168"/>
                    </a:lnTo>
                    <a:lnTo>
                      <a:pt x="533" y="205"/>
                    </a:lnTo>
                    <a:lnTo>
                      <a:pt x="559" y="245"/>
                    </a:lnTo>
                    <a:lnTo>
                      <a:pt x="579" y="289"/>
                    </a:lnTo>
                    <a:lnTo>
                      <a:pt x="593" y="338"/>
                    </a:lnTo>
                    <a:lnTo>
                      <a:pt x="597" y="388"/>
                    </a:lnTo>
                    <a:lnTo>
                      <a:pt x="591" y="442"/>
                    </a:lnTo>
                    <a:lnTo>
                      <a:pt x="578" y="492"/>
                    </a:lnTo>
                    <a:lnTo>
                      <a:pt x="556" y="540"/>
                    </a:lnTo>
                    <a:lnTo>
                      <a:pt x="527" y="581"/>
                    </a:lnTo>
                    <a:lnTo>
                      <a:pt x="490" y="616"/>
                    </a:lnTo>
                    <a:lnTo>
                      <a:pt x="449" y="647"/>
                    </a:lnTo>
                    <a:lnTo>
                      <a:pt x="402" y="668"/>
                    </a:lnTo>
                    <a:lnTo>
                      <a:pt x="351" y="682"/>
                    </a:lnTo>
                    <a:lnTo>
                      <a:pt x="298" y="687"/>
                    </a:lnTo>
                    <a:lnTo>
                      <a:pt x="244" y="682"/>
                    </a:lnTo>
                    <a:lnTo>
                      <a:pt x="194" y="668"/>
                    </a:lnTo>
                    <a:lnTo>
                      <a:pt x="148" y="647"/>
                    </a:lnTo>
                    <a:lnTo>
                      <a:pt x="107" y="616"/>
                    </a:lnTo>
                    <a:lnTo>
                      <a:pt x="70" y="581"/>
                    </a:lnTo>
                    <a:lnTo>
                      <a:pt x="41" y="540"/>
                    </a:lnTo>
                    <a:lnTo>
                      <a:pt x="18" y="492"/>
                    </a:lnTo>
                    <a:lnTo>
                      <a:pt x="4" y="442"/>
                    </a:lnTo>
                    <a:lnTo>
                      <a:pt x="0" y="388"/>
                    </a:lnTo>
                    <a:lnTo>
                      <a:pt x="4" y="338"/>
                    </a:lnTo>
                    <a:lnTo>
                      <a:pt x="16" y="289"/>
                    </a:lnTo>
                    <a:lnTo>
                      <a:pt x="36" y="245"/>
                    </a:lnTo>
                    <a:lnTo>
                      <a:pt x="64" y="205"/>
                    </a:lnTo>
                    <a:lnTo>
                      <a:pt x="96" y="168"/>
                    </a:lnTo>
                    <a:lnTo>
                      <a:pt x="134" y="139"/>
                    </a:lnTo>
                    <a:lnTo>
                      <a:pt x="177" y="116"/>
                    </a:lnTo>
                    <a:lnTo>
                      <a:pt x="224" y="99"/>
                    </a:lnTo>
                    <a:lnTo>
                      <a:pt x="221" y="89"/>
                    </a:lnTo>
                    <a:lnTo>
                      <a:pt x="221" y="76"/>
                    </a:lnTo>
                    <a:lnTo>
                      <a:pt x="224" y="52"/>
                    </a:lnTo>
                    <a:lnTo>
                      <a:pt x="235" y="31"/>
                    </a:lnTo>
                    <a:lnTo>
                      <a:pt x="252" y="14"/>
                    </a:lnTo>
                    <a:lnTo>
                      <a:pt x="273" y="3"/>
                    </a:lnTo>
                    <a:lnTo>
                      <a:pt x="298" y="0"/>
                    </a:lnTo>
                    <a:close/>
                  </a:path>
                </a:pathLst>
              </a:custGeom>
              <a:grpFill/>
              <a:ln w="0">
                <a:solidFill>
                  <a:srgbClr val="00206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5"/>
              <p:cNvSpPr>
                <a:spLocks noEditPoints="1"/>
              </p:cNvSpPr>
              <p:nvPr/>
            </p:nvSpPr>
            <p:spPr bwMode="auto">
              <a:xfrm>
                <a:off x="4322763" y="1530350"/>
                <a:ext cx="82550" cy="79375"/>
              </a:xfrm>
              <a:custGeom>
                <a:avLst/>
                <a:gdLst>
                  <a:gd name="T0" fmla="*/ 26 w 52"/>
                  <a:gd name="T1" fmla="*/ 18 h 50"/>
                  <a:gd name="T2" fmla="*/ 23 w 52"/>
                  <a:gd name="T3" fmla="*/ 20 h 50"/>
                  <a:gd name="T4" fmla="*/ 21 w 52"/>
                  <a:gd name="T5" fmla="*/ 21 h 50"/>
                  <a:gd name="T6" fmla="*/ 20 w 52"/>
                  <a:gd name="T7" fmla="*/ 24 h 50"/>
                  <a:gd name="T8" fmla="*/ 21 w 52"/>
                  <a:gd name="T9" fmla="*/ 29 h 50"/>
                  <a:gd name="T10" fmla="*/ 23 w 52"/>
                  <a:gd name="T11" fmla="*/ 31 h 50"/>
                  <a:gd name="T12" fmla="*/ 26 w 52"/>
                  <a:gd name="T13" fmla="*/ 32 h 50"/>
                  <a:gd name="T14" fmla="*/ 30 w 52"/>
                  <a:gd name="T15" fmla="*/ 31 h 50"/>
                  <a:gd name="T16" fmla="*/ 32 w 52"/>
                  <a:gd name="T17" fmla="*/ 29 h 50"/>
                  <a:gd name="T18" fmla="*/ 33 w 52"/>
                  <a:gd name="T19" fmla="*/ 24 h 50"/>
                  <a:gd name="T20" fmla="*/ 32 w 52"/>
                  <a:gd name="T21" fmla="*/ 21 h 50"/>
                  <a:gd name="T22" fmla="*/ 30 w 52"/>
                  <a:gd name="T23" fmla="*/ 20 h 50"/>
                  <a:gd name="T24" fmla="*/ 26 w 52"/>
                  <a:gd name="T25" fmla="*/ 18 h 50"/>
                  <a:gd name="T26" fmla="*/ 26 w 52"/>
                  <a:gd name="T27" fmla="*/ 0 h 50"/>
                  <a:gd name="T28" fmla="*/ 40 w 52"/>
                  <a:gd name="T29" fmla="*/ 3 h 50"/>
                  <a:gd name="T30" fmla="*/ 49 w 52"/>
                  <a:gd name="T31" fmla="*/ 12 h 50"/>
                  <a:gd name="T32" fmla="*/ 52 w 52"/>
                  <a:gd name="T33" fmla="*/ 24 h 50"/>
                  <a:gd name="T34" fmla="*/ 49 w 52"/>
                  <a:gd name="T35" fmla="*/ 38 h 50"/>
                  <a:gd name="T36" fmla="*/ 40 w 52"/>
                  <a:gd name="T37" fmla="*/ 47 h 50"/>
                  <a:gd name="T38" fmla="*/ 26 w 52"/>
                  <a:gd name="T39" fmla="*/ 50 h 50"/>
                  <a:gd name="T40" fmla="*/ 14 w 52"/>
                  <a:gd name="T41" fmla="*/ 47 h 50"/>
                  <a:gd name="T42" fmla="*/ 4 w 52"/>
                  <a:gd name="T43" fmla="*/ 38 h 50"/>
                  <a:gd name="T44" fmla="*/ 0 w 52"/>
                  <a:gd name="T45" fmla="*/ 24 h 50"/>
                  <a:gd name="T46" fmla="*/ 4 w 52"/>
                  <a:gd name="T47" fmla="*/ 12 h 50"/>
                  <a:gd name="T48" fmla="*/ 14 w 52"/>
                  <a:gd name="T49" fmla="*/ 3 h 50"/>
                  <a:gd name="T50" fmla="*/ 26 w 52"/>
                  <a:gd name="T5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50">
                    <a:moveTo>
                      <a:pt x="26" y="18"/>
                    </a:moveTo>
                    <a:lnTo>
                      <a:pt x="23" y="20"/>
                    </a:lnTo>
                    <a:lnTo>
                      <a:pt x="21" y="21"/>
                    </a:lnTo>
                    <a:lnTo>
                      <a:pt x="20" y="24"/>
                    </a:lnTo>
                    <a:lnTo>
                      <a:pt x="21" y="29"/>
                    </a:lnTo>
                    <a:lnTo>
                      <a:pt x="23" y="31"/>
                    </a:lnTo>
                    <a:lnTo>
                      <a:pt x="26" y="32"/>
                    </a:lnTo>
                    <a:lnTo>
                      <a:pt x="30" y="31"/>
                    </a:lnTo>
                    <a:lnTo>
                      <a:pt x="32" y="29"/>
                    </a:lnTo>
                    <a:lnTo>
                      <a:pt x="33" y="24"/>
                    </a:lnTo>
                    <a:lnTo>
                      <a:pt x="32" y="21"/>
                    </a:lnTo>
                    <a:lnTo>
                      <a:pt x="30" y="20"/>
                    </a:lnTo>
                    <a:lnTo>
                      <a:pt x="26" y="18"/>
                    </a:lnTo>
                    <a:close/>
                    <a:moveTo>
                      <a:pt x="26" y="0"/>
                    </a:moveTo>
                    <a:lnTo>
                      <a:pt x="40" y="3"/>
                    </a:lnTo>
                    <a:lnTo>
                      <a:pt x="49" y="12"/>
                    </a:lnTo>
                    <a:lnTo>
                      <a:pt x="52" y="24"/>
                    </a:lnTo>
                    <a:lnTo>
                      <a:pt x="49" y="38"/>
                    </a:lnTo>
                    <a:lnTo>
                      <a:pt x="40" y="47"/>
                    </a:lnTo>
                    <a:lnTo>
                      <a:pt x="26" y="50"/>
                    </a:lnTo>
                    <a:lnTo>
                      <a:pt x="14" y="47"/>
                    </a:lnTo>
                    <a:lnTo>
                      <a:pt x="4" y="38"/>
                    </a:lnTo>
                    <a:lnTo>
                      <a:pt x="0" y="24"/>
                    </a:lnTo>
                    <a:lnTo>
                      <a:pt x="4" y="12"/>
                    </a:lnTo>
                    <a:lnTo>
                      <a:pt x="14" y="3"/>
                    </a:lnTo>
                    <a:lnTo>
                      <a:pt x="26" y="0"/>
                    </a:lnTo>
                    <a:close/>
                  </a:path>
                </a:pathLst>
              </a:custGeom>
              <a:grpFill/>
              <a:ln w="0">
                <a:solidFill>
                  <a:srgbClr val="00206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6"/>
              <p:cNvSpPr>
                <a:spLocks noEditPoints="1"/>
              </p:cNvSpPr>
              <p:nvPr/>
            </p:nvSpPr>
            <p:spPr bwMode="auto">
              <a:xfrm>
                <a:off x="3994150" y="1692275"/>
                <a:ext cx="741363" cy="742950"/>
              </a:xfrm>
              <a:custGeom>
                <a:avLst/>
                <a:gdLst>
                  <a:gd name="T0" fmla="*/ 188 w 467"/>
                  <a:gd name="T1" fmla="*/ 19 h 468"/>
                  <a:gd name="T2" fmla="*/ 110 w 467"/>
                  <a:gd name="T3" fmla="*/ 52 h 468"/>
                  <a:gd name="T4" fmla="*/ 51 w 467"/>
                  <a:gd name="T5" fmla="*/ 111 h 468"/>
                  <a:gd name="T6" fmla="*/ 17 w 467"/>
                  <a:gd name="T7" fmla="*/ 190 h 468"/>
                  <a:gd name="T8" fmla="*/ 17 w 467"/>
                  <a:gd name="T9" fmla="*/ 279 h 468"/>
                  <a:gd name="T10" fmla="*/ 51 w 467"/>
                  <a:gd name="T11" fmla="*/ 358 h 468"/>
                  <a:gd name="T12" fmla="*/ 110 w 467"/>
                  <a:gd name="T13" fmla="*/ 418 h 468"/>
                  <a:gd name="T14" fmla="*/ 188 w 467"/>
                  <a:gd name="T15" fmla="*/ 450 h 468"/>
                  <a:gd name="T16" fmla="*/ 277 w 467"/>
                  <a:gd name="T17" fmla="*/ 450 h 468"/>
                  <a:gd name="T18" fmla="*/ 357 w 467"/>
                  <a:gd name="T19" fmla="*/ 418 h 468"/>
                  <a:gd name="T20" fmla="*/ 416 w 467"/>
                  <a:gd name="T21" fmla="*/ 358 h 468"/>
                  <a:gd name="T22" fmla="*/ 450 w 467"/>
                  <a:gd name="T23" fmla="*/ 279 h 468"/>
                  <a:gd name="T24" fmla="*/ 450 w 467"/>
                  <a:gd name="T25" fmla="*/ 190 h 468"/>
                  <a:gd name="T26" fmla="*/ 416 w 467"/>
                  <a:gd name="T27" fmla="*/ 111 h 468"/>
                  <a:gd name="T28" fmla="*/ 357 w 467"/>
                  <a:gd name="T29" fmla="*/ 52 h 468"/>
                  <a:gd name="T30" fmla="*/ 277 w 467"/>
                  <a:gd name="T31" fmla="*/ 19 h 468"/>
                  <a:gd name="T32" fmla="*/ 233 w 467"/>
                  <a:gd name="T33" fmla="*/ 0 h 468"/>
                  <a:gd name="T34" fmla="*/ 325 w 467"/>
                  <a:gd name="T35" fmla="*/ 19 h 468"/>
                  <a:gd name="T36" fmla="*/ 398 w 467"/>
                  <a:gd name="T37" fmla="*/ 69 h 468"/>
                  <a:gd name="T38" fmla="*/ 448 w 467"/>
                  <a:gd name="T39" fmla="*/ 144 h 468"/>
                  <a:gd name="T40" fmla="*/ 467 w 467"/>
                  <a:gd name="T41" fmla="*/ 234 h 468"/>
                  <a:gd name="T42" fmla="*/ 448 w 467"/>
                  <a:gd name="T43" fmla="*/ 326 h 468"/>
                  <a:gd name="T44" fmla="*/ 398 w 467"/>
                  <a:gd name="T45" fmla="*/ 400 h 468"/>
                  <a:gd name="T46" fmla="*/ 325 w 467"/>
                  <a:gd name="T47" fmla="*/ 450 h 468"/>
                  <a:gd name="T48" fmla="*/ 233 w 467"/>
                  <a:gd name="T49" fmla="*/ 468 h 468"/>
                  <a:gd name="T50" fmla="*/ 143 w 467"/>
                  <a:gd name="T51" fmla="*/ 450 h 468"/>
                  <a:gd name="T52" fmla="*/ 68 w 467"/>
                  <a:gd name="T53" fmla="*/ 400 h 468"/>
                  <a:gd name="T54" fmla="*/ 19 w 467"/>
                  <a:gd name="T55" fmla="*/ 326 h 468"/>
                  <a:gd name="T56" fmla="*/ 0 w 467"/>
                  <a:gd name="T57" fmla="*/ 234 h 468"/>
                  <a:gd name="T58" fmla="*/ 19 w 467"/>
                  <a:gd name="T59" fmla="*/ 144 h 468"/>
                  <a:gd name="T60" fmla="*/ 68 w 467"/>
                  <a:gd name="T61" fmla="*/ 69 h 468"/>
                  <a:gd name="T62" fmla="*/ 143 w 467"/>
                  <a:gd name="T63" fmla="*/ 19 h 468"/>
                  <a:gd name="T64" fmla="*/ 233 w 467"/>
                  <a:gd name="T65"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7" h="468">
                    <a:moveTo>
                      <a:pt x="233" y="14"/>
                    </a:moveTo>
                    <a:lnTo>
                      <a:pt x="188" y="19"/>
                    </a:lnTo>
                    <a:lnTo>
                      <a:pt x="147" y="31"/>
                    </a:lnTo>
                    <a:lnTo>
                      <a:pt x="110" y="52"/>
                    </a:lnTo>
                    <a:lnTo>
                      <a:pt x="77" y="78"/>
                    </a:lnTo>
                    <a:lnTo>
                      <a:pt x="51" y="111"/>
                    </a:lnTo>
                    <a:lnTo>
                      <a:pt x="31" y="149"/>
                    </a:lnTo>
                    <a:lnTo>
                      <a:pt x="17" y="190"/>
                    </a:lnTo>
                    <a:lnTo>
                      <a:pt x="13" y="234"/>
                    </a:lnTo>
                    <a:lnTo>
                      <a:pt x="17" y="279"/>
                    </a:lnTo>
                    <a:lnTo>
                      <a:pt x="31" y="320"/>
                    </a:lnTo>
                    <a:lnTo>
                      <a:pt x="51" y="358"/>
                    </a:lnTo>
                    <a:lnTo>
                      <a:pt x="77" y="390"/>
                    </a:lnTo>
                    <a:lnTo>
                      <a:pt x="110" y="418"/>
                    </a:lnTo>
                    <a:lnTo>
                      <a:pt x="147" y="438"/>
                    </a:lnTo>
                    <a:lnTo>
                      <a:pt x="188" y="450"/>
                    </a:lnTo>
                    <a:lnTo>
                      <a:pt x="233" y="455"/>
                    </a:lnTo>
                    <a:lnTo>
                      <a:pt x="277" y="450"/>
                    </a:lnTo>
                    <a:lnTo>
                      <a:pt x="320" y="438"/>
                    </a:lnTo>
                    <a:lnTo>
                      <a:pt x="357" y="418"/>
                    </a:lnTo>
                    <a:lnTo>
                      <a:pt x="389" y="390"/>
                    </a:lnTo>
                    <a:lnTo>
                      <a:pt x="416" y="358"/>
                    </a:lnTo>
                    <a:lnTo>
                      <a:pt x="436" y="320"/>
                    </a:lnTo>
                    <a:lnTo>
                      <a:pt x="450" y="279"/>
                    </a:lnTo>
                    <a:lnTo>
                      <a:pt x="454" y="234"/>
                    </a:lnTo>
                    <a:lnTo>
                      <a:pt x="450" y="190"/>
                    </a:lnTo>
                    <a:lnTo>
                      <a:pt x="436" y="149"/>
                    </a:lnTo>
                    <a:lnTo>
                      <a:pt x="416" y="111"/>
                    </a:lnTo>
                    <a:lnTo>
                      <a:pt x="389" y="78"/>
                    </a:lnTo>
                    <a:lnTo>
                      <a:pt x="357" y="52"/>
                    </a:lnTo>
                    <a:lnTo>
                      <a:pt x="320" y="31"/>
                    </a:lnTo>
                    <a:lnTo>
                      <a:pt x="277" y="19"/>
                    </a:lnTo>
                    <a:lnTo>
                      <a:pt x="233" y="14"/>
                    </a:lnTo>
                    <a:close/>
                    <a:moveTo>
                      <a:pt x="233" y="0"/>
                    </a:moveTo>
                    <a:lnTo>
                      <a:pt x="280" y="5"/>
                    </a:lnTo>
                    <a:lnTo>
                      <a:pt x="325" y="19"/>
                    </a:lnTo>
                    <a:lnTo>
                      <a:pt x="364" y="40"/>
                    </a:lnTo>
                    <a:lnTo>
                      <a:pt x="398" y="69"/>
                    </a:lnTo>
                    <a:lnTo>
                      <a:pt x="427" y="104"/>
                    </a:lnTo>
                    <a:lnTo>
                      <a:pt x="448" y="144"/>
                    </a:lnTo>
                    <a:lnTo>
                      <a:pt x="462" y="187"/>
                    </a:lnTo>
                    <a:lnTo>
                      <a:pt x="467" y="234"/>
                    </a:lnTo>
                    <a:lnTo>
                      <a:pt x="462" y="282"/>
                    </a:lnTo>
                    <a:lnTo>
                      <a:pt x="448" y="326"/>
                    </a:lnTo>
                    <a:lnTo>
                      <a:pt x="427" y="364"/>
                    </a:lnTo>
                    <a:lnTo>
                      <a:pt x="398" y="400"/>
                    </a:lnTo>
                    <a:lnTo>
                      <a:pt x="364" y="429"/>
                    </a:lnTo>
                    <a:lnTo>
                      <a:pt x="325" y="450"/>
                    </a:lnTo>
                    <a:lnTo>
                      <a:pt x="280" y="464"/>
                    </a:lnTo>
                    <a:lnTo>
                      <a:pt x="233" y="468"/>
                    </a:lnTo>
                    <a:lnTo>
                      <a:pt x="187" y="464"/>
                    </a:lnTo>
                    <a:lnTo>
                      <a:pt x="143" y="450"/>
                    </a:lnTo>
                    <a:lnTo>
                      <a:pt x="103" y="429"/>
                    </a:lnTo>
                    <a:lnTo>
                      <a:pt x="68" y="400"/>
                    </a:lnTo>
                    <a:lnTo>
                      <a:pt x="40" y="364"/>
                    </a:lnTo>
                    <a:lnTo>
                      <a:pt x="19" y="326"/>
                    </a:lnTo>
                    <a:lnTo>
                      <a:pt x="5" y="282"/>
                    </a:lnTo>
                    <a:lnTo>
                      <a:pt x="0" y="234"/>
                    </a:lnTo>
                    <a:lnTo>
                      <a:pt x="5" y="187"/>
                    </a:lnTo>
                    <a:lnTo>
                      <a:pt x="19" y="144"/>
                    </a:lnTo>
                    <a:lnTo>
                      <a:pt x="40" y="104"/>
                    </a:lnTo>
                    <a:lnTo>
                      <a:pt x="68" y="69"/>
                    </a:lnTo>
                    <a:lnTo>
                      <a:pt x="103" y="40"/>
                    </a:lnTo>
                    <a:lnTo>
                      <a:pt x="143" y="19"/>
                    </a:lnTo>
                    <a:lnTo>
                      <a:pt x="187" y="5"/>
                    </a:lnTo>
                    <a:lnTo>
                      <a:pt x="233" y="0"/>
                    </a:lnTo>
                    <a:close/>
                  </a:path>
                </a:pathLst>
              </a:custGeom>
              <a:grpFill/>
              <a:ln w="0">
                <a:solidFill>
                  <a:srgbClr val="00206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7030233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95501" y="2522506"/>
            <a:ext cx="4544414" cy="4390711"/>
          </a:xfrm>
          <a:prstGeom prst="rect">
            <a:avLst/>
          </a:prstGeom>
          <a:blipFill>
            <a:blip r:embed="rId2" cstate="print">
              <a:duotone>
                <a:prstClr val="black"/>
                <a:schemeClr val="accent1">
                  <a:tint val="45000"/>
                  <a:satMod val="400000"/>
                </a:schemeClr>
              </a:duotone>
            </a:blip>
            <a:stretch>
              <a:fillRect/>
            </a:stretch>
          </a:blipFill>
        </p:spPr>
        <p:txBody>
          <a:bodyPr wrap="square" lIns="0" tIns="0" rIns="0" bIns="0" rtlCol="0"/>
          <a:lstStyle/>
          <a:p>
            <a:endParaRPr dirty="0"/>
          </a:p>
        </p:txBody>
      </p:sp>
      <p:sp>
        <p:nvSpPr>
          <p:cNvPr id="3" name="object 3"/>
          <p:cNvSpPr/>
          <p:nvPr/>
        </p:nvSpPr>
        <p:spPr>
          <a:xfrm>
            <a:off x="12351964" y="2522506"/>
            <a:ext cx="4544414" cy="4390711"/>
          </a:xfrm>
          <a:prstGeom prst="rect">
            <a:avLst/>
          </a:prstGeom>
          <a:blipFill>
            <a:blip r:embed="rId3" cstate="print">
              <a:duotone>
                <a:prstClr val="black"/>
                <a:schemeClr val="accent1">
                  <a:tint val="45000"/>
                  <a:satMod val="400000"/>
                </a:schemeClr>
              </a:duotone>
            </a:blip>
            <a:stretch>
              <a:fillRect/>
            </a:stretch>
          </a:blipFill>
        </p:spPr>
        <p:txBody>
          <a:bodyPr wrap="square" lIns="0" tIns="0" rIns="0" bIns="0" rtlCol="0"/>
          <a:lstStyle/>
          <a:p>
            <a:endParaRPr dirty="0"/>
          </a:p>
        </p:txBody>
      </p:sp>
      <p:sp>
        <p:nvSpPr>
          <p:cNvPr id="4" name="object 4"/>
          <p:cNvSpPr/>
          <p:nvPr/>
        </p:nvSpPr>
        <p:spPr>
          <a:xfrm>
            <a:off x="6870258" y="2522506"/>
            <a:ext cx="4544414" cy="4390711"/>
          </a:xfrm>
          <a:prstGeom prst="rect">
            <a:avLst/>
          </a:prstGeom>
          <a:blipFill>
            <a:blip r:embed="rId4" cstate="print">
              <a:duotone>
                <a:prstClr val="black"/>
                <a:schemeClr val="accent1">
                  <a:tint val="45000"/>
                  <a:satMod val="400000"/>
                </a:schemeClr>
              </a:duotone>
            </a:blip>
            <a:stretch>
              <a:fillRect/>
            </a:stretch>
          </a:blipFill>
        </p:spPr>
        <p:txBody>
          <a:bodyPr wrap="square" lIns="0" tIns="0" rIns="0" bIns="0" rtlCol="0"/>
          <a:lstStyle/>
          <a:p>
            <a:endParaRPr dirty="0"/>
          </a:p>
        </p:txBody>
      </p:sp>
      <p:sp>
        <p:nvSpPr>
          <p:cNvPr id="5" name="object 5"/>
          <p:cNvSpPr/>
          <p:nvPr/>
        </p:nvSpPr>
        <p:spPr>
          <a:xfrm rot="16200000">
            <a:off x="-333279" y="30759"/>
            <a:ext cx="3457559" cy="2405444"/>
          </a:xfrm>
          <a:prstGeom prst="rect">
            <a:avLst/>
          </a:prstGeom>
          <a:blipFill>
            <a:blip r:embed="rId5" cstate="print"/>
            <a:stretch>
              <a:fillRect/>
            </a:stretch>
          </a:blipFill>
        </p:spPr>
        <p:txBody>
          <a:bodyPr wrap="square" lIns="0" tIns="0" rIns="0" bIns="0" rtlCol="0"/>
          <a:lstStyle/>
          <a:p>
            <a:endParaRPr dirty="0"/>
          </a:p>
        </p:txBody>
      </p:sp>
      <p:sp>
        <p:nvSpPr>
          <p:cNvPr id="7" name="object 7"/>
          <p:cNvSpPr/>
          <p:nvPr/>
        </p:nvSpPr>
        <p:spPr>
          <a:xfrm>
            <a:off x="9807949" y="4354944"/>
            <a:ext cx="264795" cy="1379855"/>
          </a:xfrm>
          <a:custGeom>
            <a:avLst/>
            <a:gdLst/>
            <a:ahLst/>
            <a:cxnLst/>
            <a:rect l="l" t="t" r="r" b="b"/>
            <a:pathLst>
              <a:path w="264795" h="1379854">
                <a:moveTo>
                  <a:pt x="264358" y="1379844"/>
                </a:moveTo>
                <a:lnTo>
                  <a:pt x="0" y="1379844"/>
                </a:lnTo>
                <a:lnTo>
                  <a:pt x="0" y="0"/>
                </a:lnTo>
                <a:lnTo>
                  <a:pt x="264358" y="0"/>
                </a:lnTo>
                <a:lnTo>
                  <a:pt x="264358" y="1379844"/>
                </a:lnTo>
                <a:close/>
              </a:path>
            </a:pathLst>
          </a:custGeom>
          <a:solidFill>
            <a:srgbClr val="42B4BE"/>
          </a:solidFill>
        </p:spPr>
        <p:txBody>
          <a:bodyPr wrap="square" lIns="0" tIns="0" rIns="0" bIns="0" rtlCol="0"/>
          <a:lstStyle/>
          <a:p>
            <a:endParaRPr dirty="0"/>
          </a:p>
        </p:txBody>
      </p:sp>
      <p:sp>
        <p:nvSpPr>
          <p:cNvPr id="8" name="object 8"/>
          <p:cNvSpPr/>
          <p:nvPr/>
        </p:nvSpPr>
        <p:spPr>
          <a:xfrm>
            <a:off x="9362782" y="4655460"/>
            <a:ext cx="264795" cy="1079500"/>
          </a:xfrm>
          <a:custGeom>
            <a:avLst/>
            <a:gdLst/>
            <a:ahLst/>
            <a:cxnLst/>
            <a:rect l="l" t="t" r="r" b="b"/>
            <a:pathLst>
              <a:path w="264795" h="1079500">
                <a:moveTo>
                  <a:pt x="264317" y="1079328"/>
                </a:moveTo>
                <a:lnTo>
                  <a:pt x="0" y="1079328"/>
                </a:lnTo>
                <a:lnTo>
                  <a:pt x="0" y="0"/>
                </a:lnTo>
                <a:lnTo>
                  <a:pt x="264317" y="0"/>
                </a:lnTo>
                <a:lnTo>
                  <a:pt x="264317" y="1079328"/>
                </a:lnTo>
                <a:close/>
              </a:path>
            </a:pathLst>
          </a:custGeom>
          <a:solidFill>
            <a:srgbClr val="42B4BE"/>
          </a:solidFill>
        </p:spPr>
        <p:txBody>
          <a:bodyPr wrap="square" lIns="0" tIns="0" rIns="0" bIns="0" rtlCol="0"/>
          <a:lstStyle/>
          <a:p>
            <a:endParaRPr dirty="0"/>
          </a:p>
        </p:txBody>
      </p:sp>
      <p:sp>
        <p:nvSpPr>
          <p:cNvPr id="9" name="object 9"/>
          <p:cNvSpPr/>
          <p:nvPr/>
        </p:nvSpPr>
        <p:spPr>
          <a:xfrm>
            <a:off x="8917657" y="4875240"/>
            <a:ext cx="264795" cy="859790"/>
          </a:xfrm>
          <a:custGeom>
            <a:avLst/>
            <a:gdLst/>
            <a:ahLst/>
            <a:cxnLst/>
            <a:rect l="l" t="t" r="r" b="b"/>
            <a:pathLst>
              <a:path w="264795" h="859789">
                <a:moveTo>
                  <a:pt x="264276" y="859548"/>
                </a:moveTo>
                <a:lnTo>
                  <a:pt x="0" y="859548"/>
                </a:lnTo>
                <a:lnTo>
                  <a:pt x="0" y="0"/>
                </a:lnTo>
                <a:lnTo>
                  <a:pt x="264276" y="0"/>
                </a:lnTo>
                <a:lnTo>
                  <a:pt x="264276" y="859548"/>
                </a:lnTo>
                <a:close/>
              </a:path>
            </a:pathLst>
          </a:custGeom>
          <a:solidFill>
            <a:srgbClr val="42B4BE"/>
          </a:solidFill>
        </p:spPr>
        <p:txBody>
          <a:bodyPr wrap="square" lIns="0" tIns="0" rIns="0" bIns="0" rtlCol="0"/>
          <a:lstStyle/>
          <a:p>
            <a:endParaRPr dirty="0"/>
          </a:p>
        </p:txBody>
      </p:sp>
      <p:grpSp>
        <p:nvGrpSpPr>
          <p:cNvPr id="10" name="object 10"/>
          <p:cNvGrpSpPr/>
          <p:nvPr/>
        </p:nvGrpSpPr>
        <p:grpSpPr>
          <a:xfrm>
            <a:off x="8404199" y="3696644"/>
            <a:ext cx="1629410" cy="2038350"/>
            <a:chOff x="8367321" y="3696831"/>
            <a:chExt cx="1629410" cy="2038350"/>
          </a:xfrm>
          <a:solidFill>
            <a:schemeClr val="bg2">
              <a:lumMod val="25000"/>
            </a:schemeClr>
          </a:solidFill>
        </p:grpSpPr>
        <p:sp>
          <p:nvSpPr>
            <p:cNvPr id="11" name="object 11"/>
            <p:cNvSpPr/>
            <p:nvPr/>
          </p:nvSpPr>
          <p:spPr>
            <a:xfrm>
              <a:off x="8472482" y="5041604"/>
              <a:ext cx="264795" cy="693420"/>
            </a:xfrm>
            <a:custGeom>
              <a:avLst/>
              <a:gdLst/>
              <a:ahLst/>
              <a:cxnLst/>
              <a:rect l="l" t="t" r="r" b="b"/>
              <a:pathLst>
                <a:path w="264795" h="693420">
                  <a:moveTo>
                    <a:pt x="264325" y="693184"/>
                  </a:moveTo>
                  <a:lnTo>
                    <a:pt x="0" y="693184"/>
                  </a:lnTo>
                  <a:lnTo>
                    <a:pt x="0" y="0"/>
                  </a:lnTo>
                  <a:lnTo>
                    <a:pt x="264325" y="0"/>
                  </a:lnTo>
                  <a:lnTo>
                    <a:pt x="264325" y="693184"/>
                  </a:lnTo>
                  <a:close/>
                </a:path>
              </a:pathLst>
            </a:custGeom>
            <a:solidFill>
              <a:srgbClr val="42B4BE"/>
            </a:solidFill>
          </p:spPr>
          <p:txBody>
            <a:bodyPr wrap="square" lIns="0" tIns="0" rIns="0" bIns="0" rtlCol="0"/>
            <a:lstStyle/>
            <a:p>
              <a:endParaRPr dirty="0"/>
            </a:p>
          </p:txBody>
        </p:sp>
        <p:sp>
          <p:nvSpPr>
            <p:cNvPr id="12" name="object 12"/>
            <p:cNvSpPr/>
            <p:nvPr/>
          </p:nvSpPr>
          <p:spPr>
            <a:xfrm>
              <a:off x="8367321" y="3696831"/>
              <a:ext cx="1629410" cy="1960245"/>
            </a:xfrm>
            <a:custGeom>
              <a:avLst/>
              <a:gdLst/>
              <a:ahLst/>
              <a:cxnLst/>
              <a:rect l="l" t="t" r="r" b="b"/>
              <a:pathLst>
                <a:path w="1629409" h="1960245">
                  <a:moveTo>
                    <a:pt x="394985" y="793074"/>
                  </a:moveTo>
                  <a:lnTo>
                    <a:pt x="89912" y="793074"/>
                  </a:lnTo>
                  <a:lnTo>
                    <a:pt x="129931" y="792372"/>
                  </a:lnTo>
                  <a:lnTo>
                    <a:pt x="171709" y="790637"/>
                  </a:lnTo>
                  <a:lnTo>
                    <a:pt x="215144" y="787748"/>
                  </a:lnTo>
                  <a:lnTo>
                    <a:pt x="260134" y="783585"/>
                  </a:lnTo>
                  <a:lnTo>
                    <a:pt x="306580" y="778027"/>
                  </a:lnTo>
                  <a:lnTo>
                    <a:pt x="354379" y="770955"/>
                  </a:lnTo>
                  <a:lnTo>
                    <a:pt x="403432" y="762247"/>
                  </a:lnTo>
                  <a:lnTo>
                    <a:pt x="453636" y="751784"/>
                  </a:lnTo>
                  <a:lnTo>
                    <a:pt x="504891" y="739445"/>
                  </a:lnTo>
                  <a:lnTo>
                    <a:pt x="557096" y="725109"/>
                  </a:lnTo>
                  <a:lnTo>
                    <a:pt x="610149" y="708657"/>
                  </a:lnTo>
                  <a:lnTo>
                    <a:pt x="663950" y="689967"/>
                  </a:lnTo>
                  <a:lnTo>
                    <a:pt x="718397" y="668920"/>
                  </a:lnTo>
                  <a:lnTo>
                    <a:pt x="773390" y="645395"/>
                  </a:lnTo>
                  <a:lnTo>
                    <a:pt x="828827" y="619272"/>
                  </a:lnTo>
                  <a:lnTo>
                    <a:pt x="884608" y="590429"/>
                  </a:lnTo>
                  <a:lnTo>
                    <a:pt x="937914" y="560313"/>
                  </a:lnTo>
                  <a:lnTo>
                    <a:pt x="988831" y="529070"/>
                  </a:lnTo>
                  <a:lnTo>
                    <a:pt x="1037400" y="496853"/>
                  </a:lnTo>
                  <a:lnTo>
                    <a:pt x="1083662" y="463813"/>
                  </a:lnTo>
                  <a:lnTo>
                    <a:pt x="1127657" y="430103"/>
                  </a:lnTo>
                  <a:lnTo>
                    <a:pt x="1169428" y="395873"/>
                  </a:lnTo>
                  <a:lnTo>
                    <a:pt x="1209015" y="361276"/>
                  </a:lnTo>
                  <a:lnTo>
                    <a:pt x="1246459" y="326465"/>
                  </a:lnTo>
                  <a:lnTo>
                    <a:pt x="1281801" y="291590"/>
                  </a:lnTo>
                  <a:lnTo>
                    <a:pt x="1315083" y="256803"/>
                  </a:lnTo>
                  <a:lnTo>
                    <a:pt x="1346345" y="222258"/>
                  </a:lnTo>
                  <a:lnTo>
                    <a:pt x="1375629" y="188105"/>
                  </a:lnTo>
                  <a:lnTo>
                    <a:pt x="1402975" y="154496"/>
                  </a:lnTo>
                  <a:lnTo>
                    <a:pt x="1428425" y="121583"/>
                  </a:lnTo>
                  <a:lnTo>
                    <a:pt x="1452019" y="89519"/>
                  </a:lnTo>
                  <a:lnTo>
                    <a:pt x="1493807" y="28542"/>
                  </a:lnTo>
                  <a:lnTo>
                    <a:pt x="1238081" y="28542"/>
                  </a:lnTo>
                  <a:lnTo>
                    <a:pt x="1231944" y="22012"/>
                  </a:lnTo>
                  <a:lnTo>
                    <a:pt x="1231944" y="6530"/>
                  </a:lnTo>
                  <a:lnTo>
                    <a:pt x="1238531" y="0"/>
                  </a:lnTo>
                  <a:lnTo>
                    <a:pt x="1532677" y="0"/>
                  </a:lnTo>
                  <a:lnTo>
                    <a:pt x="1538814" y="6530"/>
                  </a:lnTo>
                  <a:lnTo>
                    <a:pt x="1538814" y="56270"/>
                  </a:lnTo>
                  <a:lnTo>
                    <a:pt x="1509814" y="56274"/>
                  </a:lnTo>
                  <a:lnTo>
                    <a:pt x="1489311" y="86488"/>
                  </a:lnTo>
                  <a:lnTo>
                    <a:pt x="1467061" y="117758"/>
                  </a:lnTo>
                  <a:lnTo>
                    <a:pt x="1443029" y="149935"/>
                  </a:lnTo>
                  <a:lnTo>
                    <a:pt x="1417177" y="182877"/>
                  </a:lnTo>
                  <a:lnTo>
                    <a:pt x="1389467" y="216441"/>
                  </a:lnTo>
                  <a:lnTo>
                    <a:pt x="1359860" y="250485"/>
                  </a:lnTo>
                  <a:lnTo>
                    <a:pt x="1328319" y="284864"/>
                  </a:lnTo>
                  <a:lnTo>
                    <a:pt x="1294805" y="319437"/>
                  </a:lnTo>
                  <a:lnTo>
                    <a:pt x="1259280" y="354060"/>
                  </a:lnTo>
                  <a:lnTo>
                    <a:pt x="1221707" y="388591"/>
                  </a:lnTo>
                  <a:lnTo>
                    <a:pt x="1182047" y="422886"/>
                  </a:lnTo>
                  <a:lnTo>
                    <a:pt x="1140261" y="456803"/>
                  </a:lnTo>
                  <a:lnTo>
                    <a:pt x="1096312" y="490199"/>
                  </a:lnTo>
                  <a:lnTo>
                    <a:pt x="1050162" y="522930"/>
                  </a:lnTo>
                  <a:lnTo>
                    <a:pt x="1001773" y="554855"/>
                  </a:lnTo>
                  <a:lnTo>
                    <a:pt x="951105" y="585829"/>
                  </a:lnTo>
                  <a:lnTo>
                    <a:pt x="898122" y="615710"/>
                  </a:lnTo>
                  <a:lnTo>
                    <a:pt x="843881" y="643838"/>
                  </a:lnTo>
                  <a:lnTo>
                    <a:pt x="789958" y="669431"/>
                  </a:lnTo>
                  <a:lnTo>
                    <a:pt x="736441" y="692597"/>
                  </a:lnTo>
                  <a:lnTo>
                    <a:pt x="683420" y="713444"/>
                  </a:lnTo>
                  <a:lnTo>
                    <a:pt x="630984" y="732077"/>
                  </a:lnTo>
                  <a:lnTo>
                    <a:pt x="579222" y="748604"/>
                  </a:lnTo>
                  <a:lnTo>
                    <a:pt x="528222" y="763133"/>
                  </a:lnTo>
                  <a:lnTo>
                    <a:pt x="478076" y="775769"/>
                  </a:lnTo>
                  <a:lnTo>
                    <a:pt x="428870" y="786621"/>
                  </a:lnTo>
                  <a:lnTo>
                    <a:pt x="394985" y="793074"/>
                  </a:lnTo>
                  <a:close/>
                </a:path>
                <a:path w="1629409" h="1960245">
                  <a:moveTo>
                    <a:pt x="1532309" y="310310"/>
                  </a:moveTo>
                  <a:lnTo>
                    <a:pt x="1516761" y="310310"/>
                  </a:lnTo>
                  <a:lnTo>
                    <a:pt x="1510173" y="303777"/>
                  </a:lnTo>
                  <a:lnTo>
                    <a:pt x="1510173" y="56274"/>
                  </a:lnTo>
                  <a:lnTo>
                    <a:pt x="1509817" y="56270"/>
                  </a:lnTo>
                  <a:lnTo>
                    <a:pt x="1538814" y="56270"/>
                  </a:lnTo>
                  <a:lnTo>
                    <a:pt x="1538814" y="304193"/>
                  </a:lnTo>
                  <a:lnTo>
                    <a:pt x="1532309" y="310310"/>
                  </a:lnTo>
                  <a:close/>
                </a:path>
                <a:path w="1629409" h="1960245">
                  <a:moveTo>
                    <a:pt x="1622705" y="1959672"/>
                  </a:moveTo>
                  <a:lnTo>
                    <a:pt x="1342430" y="1959672"/>
                  </a:lnTo>
                  <a:lnTo>
                    <a:pt x="1335924" y="1953555"/>
                  </a:lnTo>
                  <a:lnTo>
                    <a:pt x="1335924" y="557809"/>
                  </a:lnTo>
                  <a:lnTo>
                    <a:pt x="1342061" y="551285"/>
                  </a:lnTo>
                  <a:lnTo>
                    <a:pt x="1622705" y="551285"/>
                  </a:lnTo>
                  <a:lnTo>
                    <a:pt x="1629292" y="557809"/>
                  </a:lnTo>
                  <a:lnTo>
                    <a:pt x="1628842" y="565964"/>
                  </a:lnTo>
                  <a:lnTo>
                    <a:pt x="1628842" y="580235"/>
                  </a:lnTo>
                  <a:lnTo>
                    <a:pt x="1364933" y="580235"/>
                  </a:lnTo>
                  <a:lnTo>
                    <a:pt x="1364933" y="1931129"/>
                  </a:lnTo>
                  <a:lnTo>
                    <a:pt x="1628842" y="1931129"/>
                  </a:lnTo>
                  <a:lnTo>
                    <a:pt x="1628842" y="1953148"/>
                  </a:lnTo>
                  <a:lnTo>
                    <a:pt x="1622705" y="1959672"/>
                  </a:lnTo>
                  <a:close/>
                </a:path>
                <a:path w="1629409" h="1960245">
                  <a:moveTo>
                    <a:pt x="1628842" y="1931129"/>
                  </a:moveTo>
                  <a:lnTo>
                    <a:pt x="1600201" y="1931129"/>
                  </a:lnTo>
                  <a:lnTo>
                    <a:pt x="1600201" y="580235"/>
                  </a:lnTo>
                  <a:lnTo>
                    <a:pt x="1628842" y="580235"/>
                  </a:lnTo>
                  <a:lnTo>
                    <a:pt x="1628842" y="1931129"/>
                  </a:lnTo>
                  <a:close/>
                </a:path>
                <a:path w="1629409" h="1960245">
                  <a:moveTo>
                    <a:pt x="79801" y="822034"/>
                  </a:moveTo>
                  <a:lnTo>
                    <a:pt x="30126" y="821346"/>
                  </a:lnTo>
                  <a:lnTo>
                    <a:pt x="0" y="813879"/>
                  </a:lnTo>
                  <a:lnTo>
                    <a:pt x="815" y="797569"/>
                  </a:lnTo>
                  <a:lnTo>
                    <a:pt x="7767" y="791860"/>
                  </a:lnTo>
                  <a:lnTo>
                    <a:pt x="15551" y="791860"/>
                  </a:lnTo>
                  <a:lnTo>
                    <a:pt x="51751" y="792864"/>
                  </a:lnTo>
                  <a:lnTo>
                    <a:pt x="394985" y="793074"/>
                  </a:lnTo>
                  <a:lnTo>
                    <a:pt x="333639" y="803399"/>
                  </a:lnTo>
                  <a:lnTo>
                    <a:pt x="287791" y="809539"/>
                  </a:lnTo>
                  <a:lnTo>
                    <a:pt x="243242" y="814323"/>
                  </a:lnTo>
                  <a:lnTo>
                    <a:pt x="200079" y="817857"/>
                  </a:lnTo>
                  <a:lnTo>
                    <a:pt x="158392" y="820249"/>
                  </a:lnTo>
                  <a:lnTo>
                    <a:pt x="118270" y="821606"/>
                  </a:lnTo>
                  <a:lnTo>
                    <a:pt x="79801" y="822034"/>
                  </a:lnTo>
                  <a:close/>
                </a:path>
                <a:path w="1629409" h="1960245">
                  <a:moveTo>
                    <a:pt x="1177538" y="1959672"/>
                  </a:moveTo>
                  <a:lnTo>
                    <a:pt x="897263" y="1959672"/>
                  </a:lnTo>
                  <a:lnTo>
                    <a:pt x="890757" y="1953555"/>
                  </a:lnTo>
                  <a:lnTo>
                    <a:pt x="890757" y="858325"/>
                  </a:lnTo>
                  <a:lnTo>
                    <a:pt x="896895" y="851800"/>
                  </a:lnTo>
                  <a:lnTo>
                    <a:pt x="1177538" y="851800"/>
                  </a:lnTo>
                  <a:lnTo>
                    <a:pt x="1184084" y="858325"/>
                  </a:lnTo>
                  <a:lnTo>
                    <a:pt x="1183675" y="866072"/>
                  </a:lnTo>
                  <a:lnTo>
                    <a:pt x="1183675" y="880751"/>
                  </a:lnTo>
                  <a:lnTo>
                    <a:pt x="919767" y="880751"/>
                  </a:lnTo>
                  <a:lnTo>
                    <a:pt x="919767" y="1931129"/>
                  </a:lnTo>
                  <a:lnTo>
                    <a:pt x="1183675" y="1931129"/>
                  </a:lnTo>
                  <a:lnTo>
                    <a:pt x="1183675" y="1953148"/>
                  </a:lnTo>
                  <a:lnTo>
                    <a:pt x="1177538" y="1959672"/>
                  </a:lnTo>
                  <a:close/>
                </a:path>
                <a:path w="1629409" h="1960245">
                  <a:moveTo>
                    <a:pt x="1183675" y="1931129"/>
                  </a:moveTo>
                  <a:lnTo>
                    <a:pt x="1155034" y="1931129"/>
                  </a:lnTo>
                  <a:lnTo>
                    <a:pt x="1155034" y="880751"/>
                  </a:lnTo>
                  <a:lnTo>
                    <a:pt x="1183675" y="880751"/>
                  </a:lnTo>
                  <a:lnTo>
                    <a:pt x="1183675" y="1931129"/>
                  </a:lnTo>
                  <a:close/>
                </a:path>
                <a:path w="1629409" h="1960245">
                  <a:moveTo>
                    <a:pt x="732412" y="1959672"/>
                  </a:moveTo>
                  <a:lnTo>
                    <a:pt x="452137" y="1959672"/>
                  </a:lnTo>
                  <a:lnTo>
                    <a:pt x="445550" y="1953555"/>
                  </a:lnTo>
                  <a:lnTo>
                    <a:pt x="445550" y="1078105"/>
                  </a:lnTo>
                  <a:lnTo>
                    <a:pt x="451687" y="1071581"/>
                  </a:lnTo>
                  <a:lnTo>
                    <a:pt x="732412" y="1071581"/>
                  </a:lnTo>
                  <a:lnTo>
                    <a:pt x="738918" y="1078105"/>
                  </a:lnTo>
                  <a:lnTo>
                    <a:pt x="738550" y="1085852"/>
                  </a:lnTo>
                  <a:lnTo>
                    <a:pt x="738550" y="1100531"/>
                  </a:lnTo>
                  <a:lnTo>
                    <a:pt x="474641" y="1100531"/>
                  </a:lnTo>
                  <a:lnTo>
                    <a:pt x="474641" y="1931129"/>
                  </a:lnTo>
                  <a:lnTo>
                    <a:pt x="738550" y="1931129"/>
                  </a:lnTo>
                  <a:lnTo>
                    <a:pt x="738550" y="1953148"/>
                  </a:lnTo>
                  <a:lnTo>
                    <a:pt x="732412" y="1959672"/>
                  </a:lnTo>
                  <a:close/>
                </a:path>
                <a:path w="1629409" h="1960245">
                  <a:moveTo>
                    <a:pt x="738550" y="1931129"/>
                  </a:moveTo>
                  <a:lnTo>
                    <a:pt x="709908" y="1931129"/>
                  </a:lnTo>
                  <a:lnTo>
                    <a:pt x="709908" y="1100531"/>
                  </a:lnTo>
                  <a:lnTo>
                    <a:pt x="738550" y="1100531"/>
                  </a:lnTo>
                  <a:lnTo>
                    <a:pt x="738550" y="1931129"/>
                  </a:lnTo>
                  <a:close/>
                </a:path>
                <a:path w="1629409" h="1960245">
                  <a:moveTo>
                    <a:pt x="287245" y="1959672"/>
                  </a:moveTo>
                  <a:lnTo>
                    <a:pt x="6973" y="1959672"/>
                  </a:lnTo>
                  <a:lnTo>
                    <a:pt x="420" y="1953555"/>
                  </a:lnTo>
                  <a:lnTo>
                    <a:pt x="420" y="1244469"/>
                  </a:lnTo>
                  <a:lnTo>
                    <a:pt x="6557" y="1237945"/>
                  </a:lnTo>
                  <a:lnTo>
                    <a:pt x="287245" y="1237945"/>
                  </a:lnTo>
                  <a:lnTo>
                    <a:pt x="293800" y="1244469"/>
                  </a:lnTo>
                  <a:lnTo>
                    <a:pt x="293383" y="1252216"/>
                  </a:lnTo>
                  <a:lnTo>
                    <a:pt x="293383" y="1266895"/>
                  </a:lnTo>
                  <a:lnTo>
                    <a:pt x="29477" y="1266895"/>
                  </a:lnTo>
                  <a:lnTo>
                    <a:pt x="29475" y="1931129"/>
                  </a:lnTo>
                  <a:lnTo>
                    <a:pt x="293383" y="1931129"/>
                  </a:lnTo>
                  <a:lnTo>
                    <a:pt x="293383" y="1953148"/>
                  </a:lnTo>
                  <a:lnTo>
                    <a:pt x="287245" y="1959672"/>
                  </a:lnTo>
                  <a:close/>
                </a:path>
                <a:path w="1629409" h="1960245">
                  <a:moveTo>
                    <a:pt x="293383" y="1931129"/>
                  </a:moveTo>
                  <a:lnTo>
                    <a:pt x="264742" y="1931129"/>
                  </a:lnTo>
                  <a:lnTo>
                    <a:pt x="264744" y="1266895"/>
                  </a:lnTo>
                  <a:lnTo>
                    <a:pt x="293383" y="1266895"/>
                  </a:lnTo>
                  <a:lnTo>
                    <a:pt x="293383" y="1931129"/>
                  </a:lnTo>
                  <a:close/>
                </a:path>
              </a:pathLst>
            </a:custGeom>
            <a:grpFill/>
          </p:spPr>
          <p:txBody>
            <a:bodyPr wrap="square" lIns="0" tIns="0" rIns="0" bIns="0" rtlCol="0"/>
            <a:lstStyle/>
            <a:p>
              <a:endParaRPr dirty="0"/>
            </a:p>
          </p:txBody>
        </p:sp>
      </p:grpSp>
      <p:sp>
        <p:nvSpPr>
          <p:cNvPr id="13" name="object 13"/>
          <p:cNvSpPr/>
          <p:nvPr/>
        </p:nvSpPr>
        <p:spPr>
          <a:xfrm>
            <a:off x="13518781" y="3537272"/>
            <a:ext cx="2806383" cy="2618177"/>
          </a:xfrm>
          <a:prstGeom prst="rect">
            <a:avLst/>
          </a:prstGeom>
          <a:blipFill>
            <a:blip r:embed="rId6" cstate="print"/>
            <a:stretch>
              <a:fillRect/>
            </a:stretch>
          </a:blipFill>
        </p:spPr>
        <p:txBody>
          <a:bodyPr wrap="square" lIns="0" tIns="0" rIns="0" bIns="0" rtlCol="0"/>
          <a:lstStyle/>
          <a:p>
            <a:endParaRPr dirty="0"/>
          </a:p>
        </p:txBody>
      </p:sp>
      <p:sp>
        <p:nvSpPr>
          <p:cNvPr id="14" name="object 14"/>
          <p:cNvSpPr/>
          <p:nvPr/>
        </p:nvSpPr>
        <p:spPr>
          <a:xfrm>
            <a:off x="2688500" y="3696644"/>
            <a:ext cx="2152649" cy="2152649"/>
          </a:xfrm>
          <a:prstGeom prst="rect">
            <a:avLst/>
          </a:prstGeom>
          <a:blipFill>
            <a:blip r:embed="rId7" cstate="print">
              <a:duotone>
                <a:prstClr val="black"/>
                <a:schemeClr val="tx2">
                  <a:tint val="45000"/>
                  <a:satMod val="400000"/>
                </a:schemeClr>
              </a:duotone>
            </a:blip>
            <a:stretch>
              <a:fillRect/>
            </a:stretch>
          </a:blipFill>
        </p:spPr>
        <p:txBody>
          <a:bodyPr wrap="square" lIns="0" tIns="0" rIns="0" bIns="0" rtlCol="0"/>
          <a:lstStyle/>
          <a:p>
            <a:endParaRPr dirty="0"/>
          </a:p>
        </p:txBody>
      </p:sp>
      <p:sp>
        <p:nvSpPr>
          <p:cNvPr id="15" name="object 15"/>
          <p:cNvSpPr txBox="1">
            <a:spLocks noGrp="1"/>
          </p:cNvSpPr>
          <p:nvPr>
            <p:ph type="title"/>
          </p:nvPr>
        </p:nvSpPr>
        <p:spPr>
          <a:xfrm>
            <a:off x="2456462" y="581804"/>
            <a:ext cx="3625215" cy="863600"/>
          </a:xfrm>
          <a:prstGeom prst="rect">
            <a:avLst/>
          </a:prstGeom>
        </p:spPr>
        <p:txBody>
          <a:bodyPr vert="horz" wrap="square" lIns="0" tIns="12700" rIns="0" bIns="0" rtlCol="0">
            <a:spAutoFit/>
          </a:bodyPr>
          <a:lstStyle/>
          <a:p>
            <a:pPr marL="12700">
              <a:lnSpc>
                <a:spcPct val="100000"/>
              </a:lnSpc>
              <a:spcBef>
                <a:spcPts val="100"/>
              </a:spcBef>
            </a:pPr>
            <a:r>
              <a:rPr sz="5500" b="0" spc="-290" dirty="0">
                <a:latin typeface="Arial"/>
                <a:cs typeface="Arial"/>
              </a:rPr>
              <a:t>OBJETIVOS</a:t>
            </a:r>
            <a:endParaRPr sz="5500" dirty="0">
              <a:latin typeface="Arial"/>
              <a:cs typeface="Arial"/>
            </a:endParaRPr>
          </a:p>
        </p:txBody>
      </p:sp>
      <p:sp>
        <p:nvSpPr>
          <p:cNvPr id="17" name="object 17"/>
          <p:cNvSpPr txBox="1"/>
          <p:nvPr/>
        </p:nvSpPr>
        <p:spPr>
          <a:xfrm>
            <a:off x="12891687" y="7459648"/>
            <a:ext cx="4004691" cy="1296893"/>
          </a:xfrm>
          <a:prstGeom prst="rect">
            <a:avLst/>
          </a:prstGeom>
        </p:spPr>
        <p:txBody>
          <a:bodyPr vert="horz" wrap="square" lIns="0" tIns="12700" rIns="0" bIns="0" rtlCol="0">
            <a:spAutoFit/>
          </a:bodyPr>
          <a:lstStyle>
            <a:defPPr>
              <a:defRPr lang="es-CO"/>
            </a:defPPr>
            <a:lvl1pPr marL="12700" marR="5080" algn="ctr">
              <a:lnSpc>
                <a:spcPct val="106600"/>
              </a:lnSpc>
              <a:spcBef>
                <a:spcPts val="100"/>
              </a:spcBef>
              <a:tabLst>
                <a:tab pos="822960" algn="l"/>
                <a:tab pos="1363345" algn="l"/>
                <a:tab pos="3255010" algn="l"/>
              </a:tabLst>
              <a:defRPr sz="4000" spc="-300"/>
            </a:lvl1pPr>
          </a:lstStyle>
          <a:p>
            <a:r>
              <a:rPr lang="es-CO" dirty="0"/>
              <a:t>CONSTRUIR MODELO DE PREDICCIÓN</a:t>
            </a:r>
            <a:endParaRPr dirty="0"/>
          </a:p>
        </p:txBody>
      </p:sp>
      <p:sp>
        <p:nvSpPr>
          <p:cNvPr id="18" name="object 18"/>
          <p:cNvSpPr txBox="1"/>
          <p:nvPr/>
        </p:nvSpPr>
        <p:spPr>
          <a:xfrm>
            <a:off x="7615699" y="7415547"/>
            <a:ext cx="3491229" cy="1330108"/>
          </a:xfrm>
          <a:prstGeom prst="rect">
            <a:avLst/>
          </a:prstGeom>
        </p:spPr>
        <p:txBody>
          <a:bodyPr vert="horz" wrap="square" lIns="0" tIns="12700" rIns="0" bIns="0" rtlCol="0">
            <a:spAutoFit/>
          </a:bodyPr>
          <a:lstStyle>
            <a:defPPr>
              <a:defRPr lang="es-CO"/>
            </a:defPPr>
            <a:lvl1pPr marL="12700" marR="5080" algn="ctr">
              <a:lnSpc>
                <a:spcPct val="106600"/>
              </a:lnSpc>
              <a:spcBef>
                <a:spcPts val="100"/>
              </a:spcBef>
              <a:tabLst>
                <a:tab pos="822960" algn="l"/>
                <a:tab pos="1363345" algn="l"/>
                <a:tab pos="3255010" algn="l"/>
              </a:tabLst>
              <a:defRPr sz="4000" spc="-300"/>
            </a:lvl1pPr>
          </a:lstStyle>
          <a:p>
            <a:r>
              <a:rPr lang="es-CO" dirty="0"/>
              <a:t>REALIZAR LIMPIEZA DE DATOS</a:t>
            </a:r>
            <a:endParaRPr dirty="0"/>
          </a:p>
        </p:txBody>
      </p:sp>
      <p:sp>
        <p:nvSpPr>
          <p:cNvPr id="21" name="object 21"/>
          <p:cNvSpPr txBox="1"/>
          <p:nvPr/>
        </p:nvSpPr>
        <p:spPr>
          <a:xfrm>
            <a:off x="1397100" y="7215177"/>
            <a:ext cx="4303089" cy="1988750"/>
          </a:xfrm>
          <a:prstGeom prst="rect">
            <a:avLst/>
          </a:prstGeom>
        </p:spPr>
        <p:txBody>
          <a:bodyPr vert="horz" wrap="square" lIns="0" tIns="12700" rIns="0" bIns="0" rtlCol="0">
            <a:spAutoFit/>
          </a:bodyPr>
          <a:lstStyle/>
          <a:p>
            <a:pPr marL="12700" marR="5080" algn="ctr">
              <a:lnSpc>
                <a:spcPct val="106600"/>
              </a:lnSpc>
              <a:spcBef>
                <a:spcPts val="100"/>
              </a:spcBef>
              <a:tabLst>
                <a:tab pos="822960" algn="l"/>
                <a:tab pos="1363345" algn="l"/>
                <a:tab pos="3255010" algn="l"/>
              </a:tabLst>
            </a:pPr>
            <a:r>
              <a:rPr lang="es-CO" sz="4000" spc="-300" dirty="0" smtClean="0"/>
              <a:t>CONSOLIDAR DIFERENTES FUENTES DE INFORMACIÓN</a:t>
            </a:r>
            <a:endParaRPr lang="es-CO" sz="3600" spc="-300" dirty="0">
              <a:latin typeface="Arial"/>
              <a:cs typeface="Arial"/>
            </a:endParaRPr>
          </a:p>
        </p:txBody>
      </p:sp>
      <p:sp>
        <p:nvSpPr>
          <p:cNvPr id="22" name="object 13"/>
          <p:cNvSpPr/>
          <p:nvPr/>
        </p:nvSpPr>
        <p:spPr>
          <a:xfrm>
            <a:off x="13639800" y="248477"/>
            <a:ext cx="4445934" cy="1752600"/>
          </a:xfrm>
          <a:prstGeom prst="rect">
            <a:avLst/>
          </a:prstGeom>
          <a:blipFill>
            <a:blip r:embed="rId8" cstate="print">
              <a:duotone>
                <a:prstClr val="black"/>
                <a:schemeClr val="accent1">
                  <a:tint val="45000"/>
                  <a:satMod val="400000"/>
                </a:schemeClr>
              </a:duotone>
            </a:blip>
            <a:srcRect/>
            <a:stretch>
              <a:fillRect t="-41106" b="-28261"/>
            </a:stretch>
          </a:blipFill>
        </p:spPr>
        <p:txBody>
          <a:bodyPr wrap="square" lIns="0" tIns="0" rIns="0" bIns="0" rtlCol="0"/>
          <a:lstStyle/>
          <a:p>
            <a:endParaRPr dirty="0"/>
          </a:p>
        </p:txBody>
      </p:sp>
    </p:spTree>
    <p:extLst>
      <p:ext uri="{BB962C8B-B14F-4D97-AF65-F5344CB8AC3E}">
        <p14:creationId xmlns:p14="http://schemas.microsoft.com/office/powerpoint/2010/main" val="15567648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731576"/>
            <a:ext cx="18288000" cy="6134101"/>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B2B6CA"/>
          </a:solidFill>
          <a:ln>
            <a:solidFill>
              <a:srgbClr val="B2B6CA"/>
            </a:solidFill>
          </a:ln>
        </p:spPr>
        <p:txBody>
          <a:bodyPr wrap="square" lIns="0" tIns="0" rIns="0" bIns="0" rtlCol="0"/>
          <a:lstStyle/>
          <a:p>
            <a:endParaRPr dirty="0"/>
          </a:p>
        </p:txBody>
      </p:sp>
      <p:sp>
        <p:nvSpPr>
          <p:cNvPr id="7" name="object 7"/>
          <p:cNvSpPr txBox="1">
            <a:spLocks noGrp="1"/>
          </p:cNvSpPr>
          <p:nvPr>
            <p:ph type="title"/>
          </p:nvPr>
        </p:nvSpPr>
        <p:spPr>
          <a:xfrm>
            <a:off x="381000" y="2324100"/>
            <a:ext cx="4831715" cy="863600"/>
          </a:xfrm>
          <a:prstGeom prst="rect">
            <a:avLst/>
          </a:prstGeom>
        </p:spPr>
        <p:txBody>
          <a:bodyPr vert="horz" wrap="square" lIns="0" tIns="12700" rIns="0" bIns="0" rtlCol="0">
            <a:spAutoFit/>
          </a:bodyPr>
          <a:lstStyle/>
          <a:p>
            <a:pPr marL="12700">
              <a:lnSpc>
                <a:spcPct val="100000"/>
              </a:lnSpc>
              <a:spcBef>
                <a:spcPts val="100"/>
              </a:spcBef>
            </a:pPr>
            <a:r>
              <a:rPr sz="5500" b="0" spc="-420" dirty="0">
                <a:solidFill>
                  <a:schemeClr val="bg1"/>
                </a:solidFill>
                <a:latin typeface="Arial"/>
                <a:cs typeface="Arial"/>
              </a:rPr>
              <a:t>INTRODUCCIÓN</a:t>
            </a:r>
            <a:endParaRPr sz="5500" dirty="0">
              <a:solidFill>
                <a:schemeClr val="bg1"/>
              </a:solidFill>
              <a:latin typeface="Arial"/>
              <a:cs typeface="Arial"/>
            </a:endParaRPr>
          </a:p>
        </p:txBody>
      </p:sp>
      <p:sp>
        <p:nvSpPr>
          <p:cNvPr id="8" name="object 8"/>
          <p:cNvSpPr txBox="1"/>
          <p:nvPr/>
        </p:nvSpPr>
        <p:spPr>
          <a:xfrm>
            <a:off x="412200" y="3543300"/>
            <a:ext cx="13153390" cy="4167808"/>
          </a:xfrm>
          <a:prstGeom prst="rect">
            <a:avLst/>
          </a:prstGeom>
        </p:spPr>
        <p:txBody>
          <a:bodyPr vert="horz" wrap="square" lIns="0" tIns="12700" rIns="0" bIns="0" rtlCol="0">
            <a:spAutoFit/>
          </a:bodyPr>
          <a:lstStyle/>
          <a:p>
            <a:pPr marL="12700" marR="428625" algn="just">
              <a:lnSpc>
                <a:spcPct val="125000"/>
              </a:lnSpc>
              <a:spcBef>
                <a:spcPts val="100"/>
              </a:spcBef>
              <a:tabLst>
                <a:tab pos="647700" algn="l"/>
                <a:tab pos="1706880" algn="l"/>
                <a:tab pos="2341880" algn="l"/>
                <a:tab pos="2765425" algn="l"/>
                <a:tab pos="3401060" algn="l"/>
                <a:tab pos="3613150" algn="l"/>
                <a:tab pos="3824604" algn="l"/>
                <a:tab pos="4248150" algn="l"/>
                <a:tab pos="4460240" algn="l"/>
                <a:tab pos="4883785" algn="l"/>
                <a:tab pos="5730875" algn="l"/>
                <a:tab pos="6366510" algn="l"/>
                <a:tab pos="7001509" algn="l"/>
                <a:tab pos="7213600" algn="l"/>
                <a:tab pos="7637145" algn="l"/>
                <a:tab pos="8272145" algn="l"/>
                <a:tab pos="8484235" algn="l"/>
                <a:tab pos="8907780" algn="l"/>
                <a:tab pos="9119870" algn="l"/>
                <a:tab pos="9966960" algn="l"/>
                <a:tab pos="10601960" algn="l"/>
                <a:tab pos="10814050" algn="l"/>
                <a:tab pos="11237595" algn="l"/>
                <a:tab pos="11449685" algn="l"/>
                <a:tab pos="12296775" algn="l"/>
              </a:tabLst>
            </a:pPr>
            <a:r>
              <a:rPr lang="es-CO" sz="3600" spc="-300" dirty="0" smtClean="0">
                <a:solidFill>
                  <a:schemeClr val="bg1"/>
                </a:solidFill>
                <a:latin typeface="Arial" panose="020B0604020202020204" pitchFamily="34" charset="0"/>
                <a:cs typeface="Arial" panose="020B0604020202020204" pitchFamily="34" charset="0"/>
              </a:rPr>
              <a:t>Identificar a partir de los datos recolectados en un monitoreo ambulatorio de presión arterial (MAPA) si un paciente esta bajo algún tratamiento, entendiendo tratamiento como la ingesta de un medicamento particular. Con el fin de construir un modelo de predicción que le permita a los profesionales en salud determinar si un paciente esta o no tomando medicamentos  a partir de los datos del mapa.</a:t>
            </a:r>
            <a:endParaRPr sz="3200" spc="-300" dirty="0">
              <a:solidFill>
                <a:schemeClr val="bg1"/>
              </a:solidFill>
              <a:latin typeface="Arial" panose="020B0604020202020204" pitchFamily="34" charset="0"/>
              <a:cs typeface="Arial" panose="020B0604020202020204" pitchFamily="34" charset="0"/>
            </a:endParaRPr>
          </a:p>
        </p:txBody>
      </p:sp>
      <p:sp>
        <p:nvSpPr>
          <p:cNvPr id="9" name="object 13"/>
          <p:cNvSpPr/>
          <p:nvPr/>
        </p:nvSpPr>
        <p:spPr>
          <a:xfrm>
            <a:off x="14087330" y="8517214"/>
            <a:ext cx="4445934" cy="1752600"/>
          </a:xfrm>
          <a:prstGeom prst="rect">
            <a:avLst/>
          </a:prstGeom>
          <a:blipFill>
            <a:blip r:embed="rId2" cstate="print">
              <a:duotone>
                <a:prstClr val="black"/>
                <a:schemeClr val="accent1">
                  <a:tint val="45000"/>
                  <a:satMod val="400000"/>
                </a:schemeClr>
              </a:duotone>
            </a:blip>
            <a:srcRect/>
            <a:stretch>
              <a:fillRect t="-41106" b="-28261"/>
            </a:stretch>
          </a:blipFill>
        </p:spPr>
        <p:txBody>
          <a:bodyPr wrap="square" lIns="0" tIns="0" rIns="0" bIns="0" rtlCol="0"/>
          <a:lstStyle/>
          <a:p>
            <a:endParaRPr dirty="0"/>
          </a:p>
        </p:txBody>
      </p:sp>
      <p:grpSp>
        <p:nvGrpSpPr>
          <p:cNvPr id="11" name="Grupo 10"/>
          <p:cNvGrpSpPr/>
          <p:nvPr/>
        </p:nvGrpSpPr>
        <p:grpSpPr>
          <a:xfrm>
            <a:off x="13734052" y="2646676"/>
            <a:ext cx="3868148" cy="4303903"/>
            <a:chOff x="329370" y="419100"/>
            <a:chExt cx="8222662" cy="9371488"/>
          </a:xfrm>
        </p:grpSpPr>
        <p:sp>
          <p:nvSpPr>
            <p:cNvPr id="12" name="object 6"/>
            <p:cNvSpPr txBox="1"/>
            <p:nvPr/>
          </p:nvSpPr>
          <p:spPr>
            <a:xfrm>
              <a:off x="2707477" y="4520066"/>
              <a:ext cx="4038600" cy="2172791"/>
            </a:xfrm>
            <a:prstGeom prst="rect">
              <a:avLst/>
            </a:prstGeom>
          </p:spPr>
          <p:txBody>
            <a:bodyPr vert="horz" wrap="square" lIns="0" tIns="113664" rIns="0" bIns="0" rtlCol="0">
              <a:spAutoFit/>
            </a:bodyPr>
            <a:lstStyle/>
            <a:p>
              <a:pPr marL="245745" marR="5080" indent="-233679">
                <a:lnSpc>
                  <a:spcPts val="7130"/>
                </a:lnSpc>
                <a:spcBef>
                  <a:spcPts val="894"/>
                </a:spcBef>
              </a:pPr>
              <a:endParaRPr sz="6000" spc="-300" dirty="0">
                <a:latin typeface="Arial"/>
                <a:cs typeface="Arial"/>
              </a:endParaRPr>
            </a:p>
          </p:txBody>
        </p:sp>
        <p:grpSp>
          <p:nvGrpSpPr>
            <p:cNvPr id="13" name="Group 101"/>
            <p:cNvGrpSpPr/>
            <p:nvPr/>
          </p:nvGrpSpPr>
          <p:grpSpPr>
            <a:xfrm>
              <a:off x="329370" y="419100"/>
              <a:ext cx="8222662" cy="9371488"/>
              <a:chOff x="3890963" y="1447800"/>
              <a:chExt cx="947738" cy="1090613"/>
            </a:xfrm>
            <a:solidFill>
              <a:srgbClr val="002060"/>
            </a:solidFill>
            <a:effectLst/>
          </p:grpSpPr>
          <p:sp>
            <p:nvSpPr>
              <p:cNvPr id="14" name="Freeform 18"/>
              <p:cNvSpPr>
                <a:spLocks/>
              </p:cNvSpPr>
              <p:nvPr/>
            </p:nvSpPr>
            <p:spPr bwMode="auto">
              <a:xfrm>
                <a:off x="4611688" y="2054225"/>
                <a:ext cx="41275" cy="20638"/>
              </a:xfrm>
              <a:custGeom>
                <a:avLst/>
                <a:gdLst>
                  <a:gd name="T0" fmla="*/ 6 w 26"/>
                  <a:gd name="T1" fmla="*/ 0 h 13"/>
                  <a:gd name="T2" fmla="*/ 20 w 26"/>
                  <a:gd name="T3" fmla="*/ 0 h 13"/>
                  <a:gd name="T4" fmla="*/ 23 w 26"/>
                  <a:gd name="T5" fmla="*/ 0 h 13"/>
                  <a:gd name="T6" fmla="*/ 26 w 26"/>
                  <a:gd name="T7" fmla="*/ 3 h 13"/>
                  <a:gd name="T8" fmla="*/ 26 w 26"/>
                  <a:gd name="T9" fmla="*/ 6 h 13"/>
                  <a:gd name="T10" fmla="*/ 26 w 26"/>
                  <a:gd name="T11" fmla="*/ 10 h 13"/>
                  <a:gd name="T12" fmla="*/ 23 w 26"/>
                  <a:gd name="T13" fmla="*/ 13 h 13"/>
                  <a:gd name="T14" fmla="*/ 20 w 26"/>
                  <a:gd name="T15" fmla="*/ 13 h 13"/>
                  <a:gd name="T16" fmla="*/ 6 w 26"/>
                  <a:gd name="T17" fmla="*/ 13 h 13"/>
                  <a:gd name="T18" fmla="*/ 3 w 26"/>
                  <a:gd name="T19" fmla="*/ 13 h 13"/>
                  <a:gd name="T20" fmla="*/ 1 w 26"/>
                  <a:gd name="T21" fmla="*/ 10 h 13"/>
                  <a:gd name="T22" fmla="*/ 0 w 26"/>
                  <a:gd name="T23" fmla="*/ 6 h 13"/>
                  <a:gd name="T24" fmla="*/ 1 w 26"/>
                  <a:gd name="T25" fmla="*/ 3 h 13"/>
                  <a:gd name="T26" fmla="*/ 3 w 26"/>
                  <a:gd name="T27" fmla="*/ 0 h 13"/>
                  <a:gd name="T28" fmla="*/ 6 w 26"/>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13">
                    <a:moveTo>
                      <a:pt x="6" y="0"/>
                    </a:moveTo>
                    <a:lnTo>
                      <a:pt x="20" y="0"/>
                    </a:lnTo>
                    <a:lnTo>
                      <a:pt x="23" y="0"/>
                    </a:lnTo>
                    <a:lnTo>
                      <a:pt x="26" y="3"/>
                    </a:lnTo>
                    <a:lnTo>
                      <a:pt x="26" y="6"/>
                    </a:lnTo>
                    <a:lnTo>
                      <a:pt x="26" y="10"/>
                    </a:lnTo>
                    <a:lnTo>
                      <a:pt x="23" y="13"/>
                    </a:lnTo>
                    <a:lnTo>
                      <a:pt x="20" y="13"/>
                    </a:lnTo>
                    <a:lnTo>
                      <a:pt x="6" y="13"/>
                    </a:lnTo>
                    <a:lnTo>
                      <a:pt x="3" y="13"/>
                    </a:lnTo>
                    <a:lnTo>
                      <a:pt x="1" y="10"/>
                    </a:lnTo>
                    <a:lnTo>
                      <a:pt x="0" y="6"/>
                    </a:lnTo>
                    <a:lnTo>
                      <a:pt x="1" y="3"/>
                    </a:lnTo>
                    <a:lnTo>
                      <a:pt x="3" y="0"/>
                    </a:lnTo>
                    <a:lnTo>
                      <a:pt x="6" y="0"/>
                    </a:lnTo>
                    <a:close/>
                  </a:path>
                </a:pathLst>
              </a:custGeom>
              <a:grpFill/>
              <a:ln w="0">
                <a:solidFill>
                  <a:srgbClr val="00206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19"/>
              <p:cNvSpPr>
                <a:spLocks/>
              </p:cNvSpPr>
              <p:nvPr/>
            </p:nvSpPr>
            <p:spPr bwMode="auto">
              <a:xfrm>
                <a:off x="4535488" y="2236788"/>
                <a:ext cx="34925" cy="33338"/>
              </a:xfrm>
              <a:custGeom>
                <a:avLst/>
                <a:gdLst>
                  <a:gd name="T0" fmla="*/ 5 w 22"/>
                  <a:gd name="T1" fmla="*/ 0 h 21"/>
                  <a:gd name="T2" fmla="*/ 8 w 22"/>
                  <a:gd name="T3" fmla="*/ 0 h 21"/>
                  <a:gd name="T4" fmla="*/ 11 w 22"/>
                  <a:gd name="T5" fmla="*/ 2 h 21"/>
                  <a:gd name="T6" fmla="*/ 20 w 22"/>
                  <a:gd name="T7" fmla="*/ 11 h 21"/>
                  <a:gd name="T8" fmla="*/ 22 w 22"/>
                  <a:gd name="T9" fmla="*/ 14 h 21"/>
                  <a:gd name="T10" fmla="*/ 22 w 22"/>
                  <a:gd name="T11" fmla="*/ 17 h 21"/>
                  <a:gd name="T12" fmla="*/ 20 w 22"/>
                  <a:gd name="T13" fmla="*/ 20 h 21"/>
                  <a:gd name="T14" fmla="*/ 17 w 22"/>
                  <a:gd name="T15" fmla="*/ 21 h 21"/>
                  <a:gd name="T16" fmla="*/ 14 w 22"/>
                  <a:gd name="T17" fmla="*/ 21 h 21"/>
                  <a:gd name="T18" fmla="*/ 11 w 22"/>
                  <a:gd name="T19" fmla="*/ 20 h 21"/>
                  <a:gd name="T20" fmla="*/ 2 w 22"/>
                  <a:gd name="T21" fmla="*/ 11 h 21"/>
                  <a:gd name="T22" fmla="*/ 0 w 22"/>
                  <a:gd name="T23" fmla="*/ 8 h 21"/>
                  <a:gd name="T24" fmla="*/ 0 w 22"/>
                  <a:gd name="T25" fmla="*/ 5 h 21"/>
                  <a:gd name="T26" fmla="*/ 2 w 22"/>
                  <a:gd name="T27" fmla="*/ 2 h 21"/>
                  <a:gd name="T28" fmla="*/ 5 w 22"/>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1">
                    <a:moveTo>
                      <a:pt x="5" y="0"/>
                    </a:moveTo>
                    <a:lnTo>
                      <a:pt x="8" y="0"/>
                    </a:lnTo>
                    <a:lnTo>
                      <a:pt x="11" y="2"/>
                    </a:lnTo>
                    <a:lnTo>
                      <a:pt x="20" y="11"/>
                    </a:lnTo>
                    <a:lnTo>
                      <a:pt x="22" y="14"/>
                    </a:lnTo>
                    <a:lnTo>
                      <a:pt x="22" y="17"/>
                    </a:lnTo>
                    <a:lnTo>
                      <a:pt x="20" y="20"/>
                    </a:lnTo>
                    <a:lnTo>
                      <a:pt x="17" y="21"/>
                    </a:lnTo>
                    <a:lnTo>
                      <a:pt x="14" y="21"/>
                    </a:lnTo>
                    <a:lnTo>
                      <a:pt x="11" y="20"/>
                    </a:lnTo>
                    <a:lnTo>
                      <a:pt x="2" y="11"/>
                    </a:lnTo>
                    <a:lnTo>
                      <a:pt x="0" y="8"/>
                    </a:lnTo>
                    <a:lnTo>
                      <a:pt x="0" y="5"/>
                    </a:lnTo>
                    <a:lnTo>
                      <a:pt x="2" y="2"/>
                    </a:lnTo>
                    <a:lnTo>
                      <a:pt x="5" y="0"/>
                    </a:lnTo>
                    <a:close/>
                  </a:path>
                </a:pathLst>
              </a:custGeom>
              <a:grpFill/>
              <a:ln w="0">
                <a:solidFill>
                  <a:srgbClr val="00206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20"/>
              <p:cNvSpPr>
                <a:spLocks/>
              </p:cNvSpPr>
              <p:nvPr/>
            </p:nvSpPr>
            <p:spPr bwMode="auto">
              <a:xfrm>
                <a:off x="4354513" y="2311400"/>
                <a:ext cx="20638" cy="41275"/>
              </a:xfrm>
              <a:custGeom>
                <a:avLst/>
                <a:gdLst>
                  <a:gd name="T0" fmla="*/ 6 w 13"/>
                  <a:gd name="T1" fmla="*/ 0 h 26"/>
                  <a:gd name="T2" fmla="*/ 10 w 13"/>
                  <a:gd name="T3" fmla="*/ 0 h 26"/>
                  <a:gd name="T4" fmla="*/ 12 w 13"/>
                  <a:gd name="T5" fmla="*/ 4 h 26"/>
                  <a:gd name="T6" fmla="*/ 13 w 13"/>
                  <a:gd name="T7" fmla="*/ 7 h 26"/>
                  <a:gd name="T8" fmla="*/ 13 w 13"/>
                  <a:gd name="T9" fmla="*/ 20 h 26"/>
                  <a:gd name="T10" fmla="*/ 12 w 13"/>
                  <a:gd name="T11" fmla="*/ 23 h 26"/>
                  <a:gd name="T12" fmla="*/ 10 w 13"/>
                  <a:gd name="T13" fmla="*/ 25 h 26"/>
                  <a:gd name="T14" fmla="*/ 6 w 13"/>
                  <a:gd name="T15" fmla="*/ 26 h 26"/>
                  <a:gd name="T16" fmla="*/ 3 w 13"/>
                  <a:gd name="T17" fmla="*/ 25 h 26"/>
                  <a:gd name="T18" fmla="*/ 1 w 13"/>
                  <a:gd name="T19" fmla="*/ 23 h 26"/>
                  <a:gd name="T20" fmla="*/ 0 w 13"/>
                  <a:gd name="T21" fmla="*/ 20 h 26"/>
                  <a:gd name="T22" fmla="*/ 0 w 13"/>
                  <a:gd name="T23" fmla="*/ 7 h 26"/>
                  <a:gd name="T24" fmla="*/ 1 w 13"/>
                  <a:gd name="T25" fmla="*/ 4 h 26"/>
                  <a:gd name="T26" fmla="*/ 3 w 13"/>
                  <a:gd name="T27" fmla="*/ 0 h 26"/>
                  <a:gd name="T28" fmla="*/ 6 w 13"/>
                  <a:gd name="T2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26">
                    <a:moveTo>
                      <a:pt x="6" y="0"/>
                    </a:moveTo>
                    <a:lnTo>
                      <a:pt x="10" y="0"/>
                    </a:lnTo>
                    <a:lnTo>
                      <a:pt x="12" y="4"/>
                    </a:lnTo>
                    <a:lnTo>
                      <a:pt x="13" y="7"/>
                    </a:lnTo>
                    <a:lnTo>
                      <a:pt x="13" y="20"/>
                    </a:lnTo>
                    <a:lnTo>
                      <a:pt x="12" y="23"/>
                    </a:lnTo>
                    <a:lnTo>
                      <a:pt x="10" y="25"/>
                    </a:lnTo>
                    <a:lnTo>
                      <a:pt x="6" y="26"/>
                    </a:lnTo>
                    <a:lnTo>
                      <a:pt x="3" y="25"/>
                    </a:lnTo>
                    <a:lnTo>
                      <a:pt x="1" y="23"/>
                    </a:lnTo>
                    <a:lnTo>
                      <a:pt x="0" y="20"/>
                    </a:lnTo>
                    <a:lnTo>
                      <a:pt x="0" y="7"/>
                    </a:lnTo>
                    <a:lnTo>
                      <a:pt x="1" y="4"/>
                    </a:lnTo>
                    <a:lnTo>
                      <a:pt x="3" y="0"/>
                    </a:lnTo>
                    <a:lnTo>
                      <a:pt x="6" y="0"/>
                    </a:lnTo>
                    <a:close/>
                  </a:path>
                </a:pathLst>
              </a:custGeom>
              <a:grpFill/>
              <a:ln w="0">
                <a:solidFill>
                  <a:srgbClr val="00206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21"/>
              <p:cNvSpPr>
                <a:spLocks/>
              </p:cNvSpPr>
              <p:nvPr/>
            </p:nvSpPr>
            <p:spPr bwMode="auto">
              <a:xfrm>
                <a:off x="4157663" y="1857375"/>
                <a:ext cx="36513" cy="34925"/>
              </a:xfrm>
              <a:custGeom>
                <a:avLst/>
                <a:gdLst>
                  <a:gd name="T0" fmla="*/ 4 w 23"/>
                  <a:gd name="T1" fmla="*/ 0 h 22"/>
                  <a:gd name="T2" fmla="*/ 7 w 23"/>
                  <a:gd name="T3" fmla="*/ 0 h 22"/>
                  <a:gd name="T4" fmla="*/ 10 w 23"/>
                  <a:gd name="T5" fmla="*/ 2 h 22"/>
                  <a:gd name="T6" fmla="*/ 20 w 23"/>
                  <a:gd name="T7" fmla="*/ 11 h 22"/>
                  <a:gd name="T8" fmla="*/ 23 w 23"/>
                  <a:gd name="T9" fmla="*/ 14 h 22"/>
                  <a:gd name="T10" fmla="*/ 23 w 23"/>
                  <a:gd name="T11" fmla="*/ 17 h 22"/>
                  <a:gd name="T12" fmla="*/ 20 w 23"/>
                  <a:gd name="T13" fmla="*/ 20 h 22"/>
                  <a:gd name="T14" fmla="*/ 17 w 23"/>
                  <a:gd name="T15" fmla="*/ 22 h 22"/>
                  <a:gd name="T16" fmla="*/ 14 w 23"/>
                  <a:gd name="T17" fmla="*/ 22 h 22"/>
                  <a:gd name="T18" fmla="*/ 10 w 23"/>
                  <a:gd name="T19" fmla="*/ 20 h 22"/>
                  <a:gd name="T20" fmla="*/ 1 w 23"/>
                  <a:gd name="T21" fmla="*/ 11 h 22"/>
                  <a:gd name="T22" fmla="*/ 0 w 23"/>
                  <a:gd name="T23" fmla="*/ 8 h 22"/>
                  <a:gd name="T24" fmla="*/ 0 w 23"/>
                  <a:gd name="T25" fmla="*/ 5 h 22"/>
                  <a:gd name="T26" fmla="*/ 1 w 23"/>
                  <a:gd name="T27" fmla="*/ 2 h 22"/>
                  <a:gd name="T28" fmla="*/ 4 w 23"/>
                  <a:gd name="T2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2">
                    <a:moveTo>
                      <a:pt x="4" y="0"/>
                    </a:moveTo>
                    <a:lnTo>
                      <a:pt x="7" y="0"/>
                    </a:lnTo>
                    <a:lnTo>
                      <a:pt x="10" y="2"/>
                    </a:lnTo>
                    <a:lnTo>
                      <a:pt x="20" y="11"/>
                    </a:lnTo>
                    <a:lnTo>
                      <a:pt x="23" y="14"/>
                    </a:lnTo>
                    <a:lnTo>
                      <a:pt x="23" y="17"/>
                    </a:lnTo>
                    <a:lnTo>
                      <a:pt x="20" y="20"/>
                    </a:lnTo>
                    <a:lnTo>
                      <a:pt x="17" y="22"/>
                    </a:lnTo>
                    <a:lnTo>
                      <a:pt x="14" y="22"/>
                    </a:lnTo>
                    <a:lnTo>
                      <a:pt x="10" y="20"/>
                    </a:lnTo>
                    <a:lnTo>
                      <a:pt x="1" y="11"/>
                    </a:lnTo>
                    <a:lnTo>
                      <a:pt x="0" y="8"/>
                    </a:lnTo>
                    <a:lnTo>
                      <a:pt x="0" y="5"/>
                    </a:lnTo>
                    <a:lnTo>
                      <a:pt x="1" y="2"/>
                    </a:lnTo>
                    <a:lnTo>
                      <a:pt x="4" y="0"/>
                    </a:lnTo>
                    <a:close/>
                  </a:path>
                </a:pathLst>
              </a:custGeom>
              <a:grpFill/>
              <a:ln w="0">
                <a:solidFill>
                  <a:srgbClr val="00206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22"/>
              <p:cNvSpPr>
                <a:spLocks/>
              </p:cNvSpPr>
              <p:nvPr/>
            </p:nvSpPr>
            <p:spPr bwMode="auto">
              <a:xfrm>
                <a:off x="4354513" y="1774825"/>
                <a:ext cx="20638" cy="41275"/>
              </a:xfrm>
              <a:custGeom>
                <a:avLst/>
                <a:gdLst>
                  <a:gd name="T0" fmla="*/ 6 w 13"/>
                  <a:gd name="T1" fmla="*/ 0 h 26"/>
                  <a:gd name="T2" fmla="*/ 10 w 13"/>
                  <a:gd name="T3" fmla="*/ 2 h 26"/>
                  <a:gd name="T4" fmla="*/ 12 w 13"/>
                  <a:gd name="T5" fmla="*/ 4 h 26"/>
                  <a:gd name="T6" fmla="*/ 13 w 13"/>
                  <a:gd name="T7" fmla="*/ 8 h 26"/>
                  <a:gd name="T8" fmla="*/ 13 w 13"/>
                  <a:gd name="T9" fmla="*/ 20 h 26"/>
                  <a:gd name="T10" fmla="*/ 12 w 13"/>
                  <a:gd name="T11" fmla="*/ 23 h 26"/>
                  <a:gd name="T12" fmla="*/ 10 w 13"/>
                  <a:gd name="T13" fmla="*/ 26 h 26"/>
                  <a:gd name="T14" fmla="*/ 6 w 13"/>
                  <a:gd name="T15" fmla="*/ 26 h 26"/>
                  <a:gd name="T16" fmla="*/ 3 w 13"/>
                  <a:gd name="T17" fmla="*/ 26 h 26"/>
                  <a:gd name="T18" fmla="*/ 1 w 13"/>
                  <a:gd name="T19" fmla="*/ 23 h 26"/>
                  <a:gd name="T20" fmla="*/ 0 w 13"/>
                  <a:gd name="T21" fmla="*/ 20 h 26"/>
                  <a:gd name="T22" fmla="*/ 0 w 13"/>
                  <a:gd name="T23" fmla="*/ 8 h 26"/>
                  <a:gd name="T24" fmla="*/ 1 w 13"/>
                  <a:gd name="T25" fmla="*/ 4 h 26"/>
                  <a:gd name="T26" fmla="*/ 3 w 13"/>
                  <a:gd name="T27" fmla="*/ 2 h 26"/>
                  <a:gd name="T28" fmla="*/ 6 w 13"/>
                  <a:gd name="T2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26">
                    <a:moveTo>
                      <a:pt x="6" y="0"/>
                    </a:moveTo>
                    <a:lnTo>
                      <a:pt x="10" y="2"/>
                    </a:lnTo>
                    <a:lnTo>
                      <a:pt x="12" y="4"/>
                    </a:lnTo>
                    <a:lnTo>
                      <a:pt x="13" y="8"/>
                    </a:lnTo>
                    <a:lnTo>
                      <a:pt x="13" y="20"/>
                    </a:lnTo>
                    <a:lnTo>
                      <a:pt x="12" y="23"/>
                    </a:lnTo>
                    <a:lnTo>
                      <a:pt x="10" y="26"/>
                    </a:lnTo>
                    <a:lnTo>
                      <a:pt x="6" y="26"/>
                    </a:lnTo>
                    <a:lnTo>
                      <a:pt x="3" y="26"/>
                    </a:lnTo>
                    <a:lnTo>
                      <a:pt x="1" y="23"/>
                    </a:lnTo>
                    <a:lnTo>
                      <a:pt x="0" y="20"/>
                    </a:lnTo>
                    <a:lnTo>
                      <a:pt x="0" y="8"/>
                    </a:lnTo>
                    <a:lnTo>
                      <a:pt x="1" y="4"/>
                    </a:lnTo>
                    <a:lnTo>
                      <a:pt x="3" y="2"/>
                    </a:lnTo>
                    <a:lnTo>
                      <a:pt x="6" y="0"/>
                    </a:lnTo>
                    <a:close/>
                  </a:path>
                </a:pathLst>
              </a:custGeom>
              <a:grpFill/>
              <a:ln w="0">
                <a:solidFill>
                  <a:srgbClr val="00206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23"/>
              <p:cNvSpPr>
                <a:spLocks/>
              </p:cNvSpPr>
              <p:nvPr/>
            </p:nvSpPr>
            <p:spPr bwMode="auto">
              <a:xfrm>
                <a:off x="4076700" y="2054225"/>
                <a:ext cx="41275" cy="20638"/>
              </a:xfrm>
              <a:custGeom>
                <a:avLst/>
                <a:gdLst>
                  <a:gd name="T0" fmla="*/ 6 w 26"/>
                  <a:gd name="T1" fmla="*/ 0 h 13"/>
                  <a:gd name="T2" fmla="*/ 19 w 26"/>
                  <a:gd name="T3" fmla="*/ 0 h 13"/>
                  <a:gd name="T4" fmla="*/ 23 w 26"/>
                  <a:gd name="T5" fmla="*/ 0 h 13"/>
                  <a:gd name="T6" fmla="*/ 25 w 26"/>
                  <a:gd name="T7" fmla="*/ 3 h 13"/>
                  <a:gd name="T8" fmla="*/ 26 w 26"/>
                  <a:gd name="T9" fmla="*/ 6 h 13"/>
                  <a:gd name="T10" fmla="*/ 25 w 26"/>
                  <a:gd name="T11" fmla="*/ 10 h 13"/>
                  <a:gd name="T12" fmla="*/ 23 w 26"/>
                  <a:gd name="T13" fmla="*/ 13 h 13"/>
                  <a:gd name="T14" fmla="*/ 19 w 26"/>
                  <a:gd name="T15" fmla="*/ 13 h 13"/>
                  <a:gd name="T16" fmla="*/ 6 w 26"/>
                  <a:gd name="T17" fmla="*/ 13 h 13"/>
                  <a:gd name="T18" fmla="*/ 3 w 26"/>
                  <a:gd name="T19" fmla="*/ 13 h 13"/>
                  <a:gd name="T20" fmla="*/ 0 w 26"/>
                  <a:gd name="T21" fmla="*/ 10 h 13"/>
                  <a:gd name="T22" fmla="*/ 0 w 26"/>
                  <a:gd name="T23" fmla="*/ 6 h 13"/>
                  <a:gd name="T24" fmla="*/ 0 w 26"/>
                  <a:gd name="T25" fmla="*/ 3 h 13"/>
                  <a:gd name="T26" fmla="*/ 3 w 26"/>
                  <a:gd name="T27" fmla="*/ 0 h 13"/>
                  <a:gd name="T28" fmla="*/ 6 w 26"/>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13">
                    <a:moveTo>
                      <a:pt x="6" y="0"/>
                    </a:moveTo>
                    <a:lnTo>
                      <a:pt x="19" y="0"/>
                    </a:lnTo>
                    <a:lnTo>
                      <a:pt x="23" y="0"/>
                    </a:lnTo>
                    <a:lnTo>
                      <a:pt x="25" y="3"/>
                    </a:lnTo>
                    <a:lnTo>
                      <a:pt x="26" y="6"/>
                    </a:lnTo>
                    <a:lnTo>
                      <a:pt x="25" y="10"/>
                    </a:lnTo>
                    <a:lnTo>
                      <a:pt x="23" y="13"/>
                    </a:lnTo>
                    <a:lnTo>
                      <a:pt x="19" y="13"/>
                    </a:lnTo>
                    <a:lnTo>
                      <a:pt x="6" y="13"/>
                    </a:lnTo>
                    <a:lnTo>
                      <a:pt x="3" y="13"/>
                    </a:lnTo>
                    <a:lnTo>
                      <a:pt x="0" y="10"/>
                    </a:lnTo>
                    <a:lnTo>
                      <a:pt x="0" y="6"/>
                    </a:lnTo>
                    <a:lnTo>
                      <a:pt x="0" y="3"/>
                    </a:lnTo>
                    <a:lnTo>
                      <a:pt x="3" y="0"/>
                    </a:lnTo>
                    <a:lnTo>
                      <a:pt x="6" y="0"/>
                    </a:lnTo>
                    <a:close/>
                  </a:path>
                </a:pathLst>
              </a:custGeom>
              <a:grpFill/>
              <a:ln w="0">
                <a:solidFill>
                  <a:srgbClr val="00206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Freeform 24"/>
              <p:cNvSpPr>
                <a:spLocks noEditPoints="1"/>
              </p:cNvSpPr>
              <p:nvPr/>
            </p:nvSpPr>
            <p:spPr bwMode="auto">
              <a:xfrm>
                <a:off x="3890963" y="1447800"/>
                <a:ext cx="947738" cy="1090613"/>
              </a:xfrm>
              <a:custGeom>
                <a:avLst/>
                <a:gdLst>
                  <a:gd name="T0" fmla="*/ 278 w 597"/>
                  <a:gd name="T1" fmla="*/ 29 h 687"/>
                  <a:gd name="T2" fmla="*/ 250 w 597"/>
                  <a:gd name="T3" fmla="*/ 57 h 687"/>
                  <a:gd name="T4" fmla="*/ 249 w 597"/>
                  <a:gd name="T5" fmla="*/ 93 h 687"/>
                  <a:gd name="T6" fmla="*/ 267 w 597"/>
                  <a:gd name="T7" fmla="*/ 118 h 687"/>
                  <a:gd name="T8" fmla="*/ 172 w 597"/>
                  <a:gd name="T9" fmla="*/ 147 h 687"/>
                  <a:gd name="T10" fmla="*/ 96 w 597"/>
                  <a:gd name="T11" fmla="*/ 206 h 687"/>
                  <a:gd name="T12" fmla="*/ 44 w 597"/>
                  <a:gd name="T13" fmla="*/ 289 h 687"/>
                  <a:gd name="T14" fmla="*/ 26 w 597"/>
                  <a:gd name="T15" fmla="*/ 388 h 687"/>
                  <a:gd name="T16" fmla="*/ 42 w 597"/>
                  <a:gd name="T17" fmla="*/ 483 h 687"/>
                  <a:gd name="T18" fmla="*/ 90 w 597"/>
                  <a:gd name="T19" fmla="*/ 564 h 687"/>
                  <a:gd name="T20" fmla="*/ 160 w 597"/>
                  <a:gd name="T21" fmla="*/ 624 h 687"/>
                  <a:gd name="T22" fmla="*/ 249 w 597"/>
                  <a:gd name="T23" fmla="*/ 656 h 687"/>
                  <a:gd name="T24" fmla="*/ 347 w 597"/>
                  <a:gd name="T25" fmla="*/ 656 h 687"/>
                  <a:gd name="T26" fmla="*/ 435 w 597"/>
                  <a:gd name="T27" fmla="*/ 624 h 687"/>
                  <a:gd name="T28" fmla="*/ 507 w 597"/>
                  <a:gd name="T29" fmla="*/ 564 h 687"/>
                  <a:gd name="T30" fmla="*/ 553 w 597"/>
                  <a:gd name="T31" fmla="*/ 483 h 687"/>
                  <a:gd name="T32" fmla="*/ 571 w 597"/>
                  <a:gd name="T33" fmla="*/ 388 h 687"/>
                  <a:gd name="T34" fmla="*/ 552 w 597"/>
                  <a:gd name="T35" fmla="*/ 289 h 687"/>
                  <a:gd name="T36" fmla="*/ 501 w 597"/>
                  <a:gd name="T37" fmla="*/ 206 h 687"/>
                  <a:gd name="T38" fmla="*/ 425 w 597"/>
                  <a:gd name="T39" fmla="*/ 147 h 687"/>
                  <a:gd name="T40" fmla="*/ 330 w 597"/>
                  <a:gd name="T41" fmla="*/ 118 h 687"/>
                  <a:gd name="T42" fmla="*/ 348 w 597"/>
                  <a:gd name="T43" fmla="*/ 93 h 687"/>
                  <a:gd name="T44" fmla="*/ 347 w 597"/>
                  <a:gd name="T45" fmla="*/ 57 h 687"/>
                  <a:gd name="T46" fmla="*/ 319 w 597"/>
                  <a:gd name="T47" fmla="*/ 29 h 687"/>
                  <a:gd name="T48" fmla="*/ 298 w 597"/>
                  <a:gd name="T49" fmla="*/ 0 h 687"/>
                  <a:gd name="T50" fmla="*/ 344 w 597"/>
                  <a:gd name="T51" fmla="*/ 14 h 687"/>
                  <a:gd name="T52" fmla="*/ 373 w 597"/>
                  <a:gd name="T53" fmla="*/ 52 h 687"/>
                  <a:gd name="T54" fmla="*/ 376 w 597"/>
                  <a:gd name="T55" fmla="*/ 89 h 687"/>
                  <a:gd name="T56" fmla="*/ 420 w 597"/>
                  <a:gd name="T57" fmla="*/ 116 h 687"/>
                  <a:gd name="T58" fmla="*/ 500 w 597"/>
                  <a:gd name="T59" fmla="*/ 168 h 687"/>
                  <a:gd name="T60" fmla="*/ 559 w 597"/>
                  <a:gd name="T61" fmla="*/ 245 h 687"/>
                  <a:gd name="T62" fmla="*/ 593 w 597"/>
                  <a:gd name="T63" fmla="*/ 338 h 687"/>
                  <a:gd name="T64" fmla="*/ 591 w 597"/>
                  <a:gd name="T65" fmla="*/ 442 h 687"/>
                  <a:gd name="T66" fmla="*/ 556 w 597"/>
                  <a:gd name="T67" fmla="*/ 540 h 687"/>
                  <a:gd name="T68" fmla="*/ 490 w 597"/>
                  <a:gd name="T69" fmla="*/ 616 h 687"/>
                  <a:gd name="T70" fmla="*/ 402 w 597"/>
                  <a:gd name="T71" fmla="*/ 668 h 687"/>
                  <a:gd name="T72" fmla="*/ 298 w 597"/>
                  <a:gd name="T73" fmla="*/ 687 h 687"/>
                  <a:gd name="T74" fmla="*/ 194 w 597"/>
                  <a:gd name="T75" fmla="*/ 668 h 687"/>
                  <a:gd name="T76" fmla="*/ 107 w 597"/>
                  <a:gd name="T77" fmla="*/ 616 h 687"/>
                  <a:gd name="T78" fmla="*/ 41 w 597"/>
                  <a:gd name="T79" fmla="*/ 540 h 687"/>
                  <a:gd name="T80" fmla="*/ 4 w 597"/>
                  <a:gd name="T81" fmla="*/ 442 h 687"/>
                  <a:gd name="T82" fmla="*/ 4 w 597"/>
                  <a:gd name="T83" fmla="*/ 338 h 687"/>
                  <a:gd name="T84" fmla="*/ 36 w 597"/>
                  <a:gd name="T85" fmla="*/ 245 h 687"/>
                  <a:gd name="T86" fmla="*/ 96 w 597"/>
                  <a:gd name="T87" fmla="*/ 168 h 687"/>
                  <a:gd name="T88" fmla="*/ 177 w 597"/>
                  <a:gd name="T89" fmla="*/ 116 h 687"/>
                  <a:gd name="T90" fmla="*/ 221 w 597"/>
                  <a:gd name="T91" fmla="*/ 89 h 687"/>
                  <a:gd name="T92" fmla="*/ 224 w 597"/>
                  <a:gd name="T93" fmla="*/ 52 h 687"/>
                  <a:gd name="T94" fmla="*/ 252 w 597"/>
                  <a:gd name="T95" fmla="*/ 14 h 687"/>
                  <a:gd name="T96" fmla="*/ 298 w 597"/>
                  <a:gd name="T97"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97" h="687">
                    <a:moveTo>
                      <a:pt x="298" y="26"/>
                    </a:moveTo>
                    <a:lnTo>
                      <a:pt x="278" y="29"/>
                    </a:lnTo>
                    <a:lnTo>
                      <a:pt x="261" y="41"/>
                    </a:lnTo>
                    <a:lnTo>
                      <a:pt x="250" y="57"/>
                    </a:lnTo>
                    <a:lnTo>
                      <a:pt x="246" y="76"/>
                    </a:lnTo>
                    <a:lnTo>
                      <a:pt x="249" y="93"/>
                    </a:lnTo>
                    <a:lnTo>
                      <a:pt x="256" y="107"/>
                    </a:lnTo>
                    <a:lnTo>
                      <a:pt x="267" y="118"/>
                    </a:lnTo>
                    <a:lnTo>
                      <a:pt x="217" y="128"/>
                    </a:lnTo>
                    <a:lnTo>
                      <a:pt x="172" y="147"/>
                    </a:lnTo>
                    <a:lnTo>
                      <a:pt x="131" y="174"/>
                    </a:lnTo>
                    <a:lnTo>
                      <a:pt x="96" y="206"/>
                    </a:lnTo>
                    <a:lnTo>
                      <a:pt x="67" y="246"/>
                    </a:lnTo>
                    <a:lnTo>
                      <a:pt x="44" y="289"/>
                    </a:lnTo>
                    <a:lnTo>
                      <a:pt x="30" y="338"/>
                    </a:lnTo>
                    <a:lnTo>
                      <a:pt x="26" y="388"/>
                    </a:lnTo>
                    <a:lnTo>
                      <a:pt x="30" y="437"/>
                    </a:lnTo>
                    <a:lnTo>
                      <a:pt x="42" y="483"/>
                    </a:lnTo>
                    <a:lnTo>
                      <a:pt x="64" y="526"/>
                    </a:lnTo>
                    <a:lnTo>
                      <a:pt x="90" y="564"/>
                    </a:lnTo>
                    <a:lnTo>
                      <a:pt x="123" y="596"/>
                    </a:lnTo>
                    <a:lnTo>
                      <a:pt x="160" y="624"/>
                    </a:lnTo>
                    <a:lnTo>
                      <a:pt x="203" y="644"/>
                    </a:lnTo>
                    <a:lnTo>
                      <a:pt x="249" y="656"/>
                    </a:lnTo>
                    <a:lnTo>
                      <a:pt x="298" y="661"/>
                    </a:lnTo>
                    <a:lnTo>
                      <a:pt x="347" y="656"/>
                    </a:lnTo>
                    <a:lnTo>
                      <a:pt x="394" y="644"/>
                    </a:lnTo>
                    <a:lnTo>
                      <a:pt x="435" y="624"/>
                    </a:lnTo>
                    <a:lnTo>
                      <a:pt x="474" y="596"/>
                    </a:lnTo>
                    <a:lnTo>
                      <a:pt x="507" y="564"/>
                    </a:lnTo>
                    <a:lnTo>
                      <a:pt x="533" y="526"/>
                    </a:lnTo>
                    <a:lnTo>
                      <a:pt x="553" y="483"/>
                    </a:lnTo>
                    <a:lnTo>
                      <a:pt x="567" y="437"/>
                    </a:lnTo>
                    <a:lnTo>
                      <a:pt x="571" y="388"/>
                    </a:lnTo>
                    <a:lnTo>
                      <a:pt x="565" y="338"/>
                    </a:lnTo>
                    <a:lnTo>
                      <a:pt x="552" y="289"/>
                    </a:lnTo>
                    <a:lnTo>
                      <a:pt x="530" y="246"/>
                    </a:lnTo>
                    <a:lnTo>
                      <a:pt x="501" y="206"/>
                    </a:lnTo>
                    <a:lnTo>
                      <a:pt x="466" y="174"/>
                    </a:lnTo>
                    <a:lnTo>
                      <a:pt x="425" y="147"/>
                    </a:lnTo>
                    <a:lnTo>
                      <a:pt x="379" y="128"/>
                    </a:lnTo>
                    <a:lnTo>
                      <a:pt x="330" y="118"/>
                    </a:lnTo>
                    <a:lnTo>
                      <a:pt x="341" y="107"/>
                    </a:lnTo>
                    <a:lnTo>
                      <a:pt x="348" y="93"/>
                    </a:lnTo>
                    <a:lnTo>
                      <a:pt x="350" y="76"/>
                    </a:lnTo>
                    <a:lnTo>
                      <a:pt x="347" y="57"/>
                    </a:lnTo>
                    <a:lnTo>
                      <a:pt x="334" y="41"/>
                    </a:lnTo>
                    <a:lnTo>
                      <a:pt x="319" y="29"/>
                    </a:lnTo>
                    <a:lnTo>
                      <a:pt x="298" y="26"/>
                    </a:lnTo>
                    <a:close/>
                    <a:moveTo>
                      <a:pt x="298" y="0"/>
                    </a:moveTo>
                    <a:lnTo>
                      <a:pt x="322" y="3"/>
                    </a:lnTo>
                    <a:lnTo>
                      <a:pt x="344" y="14"/>
                    </a:lnTo>
                    <a:lnTo>
                      <a:pt x="360" y="31"/>
                    </a:lnTo>
                    <a:lnTo>
                      <a:pt x="373" y="52"/>
                    </a:lnTo>
                    <a:lnTo>
                      <a:pt x="376" y="76"/>
                    </a:lnTo>
                    <a:lnTo>
                      <a:pt x="376" y="89"/>
                    </a:lnTo>
                    <a:lnTo>
                      <a:pt x="373" y="99"/>
                    </a:lnTo>
                    <a:lnTo>
                      <a:pt x="420" y="116"/>
                    </a:lnTo>
                    <a:lnTo>
                      <a:pt x="463" y="139"/>
                    </a:lnTo>
                    <a:lnTo>
                      <a:pt x="500" y="168"/>
                    </a:lnTo>
                    <a:lnTo>
                      <a:pt x="533" y="205"/>
                    </a:lnTo>
                    <a:lnTo>
                      <a:pt x="559" y="245"/>
                    </a:lnTo>
                    <a:lnTo>
                      <a:pt x="579" y="289"/>
                    </a:lnTo>
                    <a:lnTo>
                      <a:pt x="593" y="338"/>
                    </a:lnTo>
                    <a:lnTo>
                      <a:pt x="597" y="388"/>
                    </a:lnTo>
                    <a:lnTo>
                      <a:pt x="591" y="442"/>
                    </a:lnTo>
                    <a:lnTo>
                      <a:pt x="578" y="492"/>
                    </a:lnTo>
                    <a:lnTo>
                      <a:pt x="556" y="540"/>
                    </a:lnTo>
                    <a:lnTo>
                      <a:pt x="527" y="581"/>
                    </a:lnTo>
                    <a:lnTo>
                      <a:pt x="490" y="616"/>
                    </a:lnTo>
                    <a:lnTo>
                      <a:pt x="449" y="647"/>
                    </a:lnTo>
                    <a:lnTo>
                      <a:pt x="402" y="668"/>
                    </a:lnTo>
                    <a:lnTo>
                      <a:pt x="351" y="682"/>
                    </a:lnTo>
                    <a:lnTo>
                      <a:pt x="298" y="687"/>
                    </a:lnTo>
                    <a:lnTo>
                      <a:pt x="244" y="682"/>
                    </a:lnTo>
                    <a:lnTo>
                      <a:pt x="194" y="668"/>
                    </a:lnTo>
                    <a:lnTo>
                      <a:pt x="148" y="647"/>
                    </a:lnTo>
                    <a:lnTo>
                      <a:pt x="107" y="616"/>
                    </a:lnTo>
                    <a:lnTo>
                      <a:pt x="70" y="581"/>
                    </a:lnTo>
                    <a:lnTo>
                      <a:pt x="41" y="540"/>
                    </a:lnTo>
                    <a:lnTo>
                      <a:pt x="18" y="492"/>
                    </a:lnTo>
                    <a:lnTo>
                      <a:pt x="4" y="442"/>
                    </a:lnTo>
                    <a:lnTo>
                      <a:pt x="0" y="388"/>
                    </a:lnTo>
                    <a:lnTo>
                      <a:pt x="4" y="338"/>
                    </a:lnTo>
                    <a:lnTo>
                      <a:pt x="16" y="289"/>
                    </a:lnTo>
                    <a:lnTo>
                      <a:pt x="36" y="245"/>
                    </a:lnTo>
                    <a:lnTo>
                      <a:pt x="64" y="205"/>
                    </a:lnTo>
                    <a:lnTo>
                      <a:pt x="96" y="168"/>
                    </a:lnTo>
                    <a:lnTo>
                      <a:pt x="134" y="139"/>
                    </a:lnTo>
                    <a:lnTo>
                      <a:pt x="177" y="116"/>
                    </a:lnTo>
                    <a:lnTo>
                      <a:pt x="224" y="99"/>
                    </a:lnTo>
                    <a:lnTo>
                      <a:pt x="221" y="89"/>
                    </a:lnTo>
                    <a:lnTo>
                      <a:pt x="221" y="76"/>
                    </a:lnTo>
                    <a:lnTo>
                      <a:pt x="224" y="52"/>
                    </a:lnTo>
                    <a:lnTo>
                      <a:pt x="235" y="31"/>
                    </a:lnTo>
                    <a:lnTo>
                      <a:pt x="252" y="14"/>
                    </a:lnTo>
                    <a:lnTo>
                      <a:pt x="273" y="3"/>
                    </a:lnTo>
                    <a:lnTo>
                      <a:pt x="298" y="0"/>
                    </a:lnTo>
                    <a:close/>
                  </a:path>
                </a:pathLst>
              </a:custGeom>
              <a:grpFill/>
              <a:ln w="0">
                <a:solidFill>
                  <a:srgbClr val="00206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25"/>
              <p:cNvSpPr>
                <a:spLocks noEditPoints="1"/>
              </p:cNvSpPr>
              <p:nvPr/>
            </p:nvSpPr>
            <p:spPr bwMode="auto">
              <a:xfrm>
                <a:off x="4322763" y="1530350"/>
                <a:ext cx="82550" cy="79375"/>
              </a:xfrm>
              <a:custGeom>
                <a:avLst/>
                <a:gdLst>
                  <a:gd name="T0" fmla="*/ 26 w 52"/>
                  <a:gd name="T1" fmla="*/ 18 h 50"/>
                  <a:gd name="T2" fmla="*/ 23 w 52"/>
                  <a:gd name="T3" fmla="*/ 20 h 50"/>
                  <a:gd name="T4" fmla="*/ 21 w 52"/>
                  <a:gd name="T5" fmla="*/ 21 h 50"/>
                  <a:gd name="T6" fmla="*/ 20 w 52"/>
                  <a:gd name="T7" fmla="*/ 24 h 50"/>
                  <a:gd name="T8" fmla="*/ 21 w 52"/>
                  <a:gd name="T9" fmla="*/ 29 h 50"/>
                  <a:gd name="T10" fmla="*/ 23 w 52"/>
                  <a:gd name="T11" fmla="*/ 31 h 50"/>
                  <a:gd name="T12" fmla="*/ 26 w 52"/>
                  <a:gd name="T13" fmla="*/ 32 h 50"/>
                  <a:gd name="T14" fmla="*/ 30 w 52"/>
                  <a:gd name="T15" fmla="*/ 31 h 50"/>
                  <a:gd name="T16" fmla="*/ 32 w 52"/>
                  <a:gd name="T17" fmla="*/ 29 h 50"/>
                  <a:gd name="T18" fmla="*/ 33 w 52"/>
                  <a:gd name="T19" fmla="*/ 24 h 50"/>
                  <a:gd name="T20" fmla="*/ 32 w 52"/>
                  <a:gd name="T21" fmla="*/ 21 h 50"/>
                  <a:gd name="T22" fmla="*/ 30 w 52"/>
                  <a:gd name="T23" fmla="*/ 20 h 50"/>
                  <a:gd name="T24" fmla="*/ 26 w 52"/>
                  <a:gd name="T25" fmla="*/ 18 h 50"/>
                  <a:gd name="T26" fmla="*/ 26 w 52"/>
                  <a:gd name="T27" fmla="*/ 0 h 50"/>
                  <a:gd name="T28" fmla="*/ 40 w 52"/>
                  <a:gd name="T29" fmla="*/ 3 h 50"/>
                  <a:gd name="T30" fmla="*/ 49 w 52"/>
                  <a:gd name="T31" fmla="*/ 12 h 50"/>
                  <a:gd name="T32" fmla="*/ 52 w 52"/>
                  <a:gd name="T33" fmla="*/ 24 h 50"/>
                  <a:gd name="T34" fmla="*/ 49 w 52"/>
                  <a:gd name="T35" fmla="*/ 38 h 50"/>
                  <a:gd name="T36" fmla="*/ 40 w 52"/>
                  <a:gd name="T37" fmla="*/ 47 h 50"/>
                  <a:gd name="T38" fmla="*/ 26 w 52"/>
                  <a:gd name="T39" fmla="*/ 50 h 50"/>
                  <a:gd name="T40" fmla="*/ 14 w 52"/>
                  <a:gd name="T41" fmla="*/ 47 h 50"/>
                  <a:gd name="T42" fmla="*/ 4 w 52"/>
                  <a:gd name="T43" fmla="*/ 38 h 50"/>
                  <a:gd name="T44" fmla="*/ 0 w 52"/>
                  <a:gd name="T45" fmla="*/ 24 h 50"/>
                  <a:gd name="T46" fmla="*/ 4 w 52"/>
                  <a:gd name="T47" fmla="*/ 12 h 50"/>
                  <a:gd name="T48" fmla="*/ 14 w 52"/>
                  <a:gd name="T49" fmla="*/ 3 h 50"/>
                  <a:gd name="T50" fmla="*/ 26 w 52"/>
                  <a:gd name="T5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50">
                    <a:moveTo>
                      <a:pt x="26" y="18"/>
                    </a:moveTo>
                    <a:lnTo>
                      <a:pt x="23" y="20"/>
                    </a:lnTo>
                    <a:lnTo>
                      <a:pt x="21" y="21"/>
                    </a:lnTo>
                    <a:lnTo>
                      <a:pt x="20" y="24"/>
                    </a:lnTo>
                    <a:lnTo>
                      <a:pt x="21" y="29"/>
                    </a:lnTo>
                    <a:lnTo>
                      <a:pt x="23" y="31"/>
                    </a:lnTo>
                    <a:lnTo>
                      <a:pt x="26" y="32"/>
                    </a:lnTo>
                    <a:lnTo>
                      <a:pt x="30" y="31"/>
                    </a:lnTo>
                    <a:lnTo>
                      <a:pt x="32" y="29"/>
                    </a:lnTo>
                    <a:lnTo>
                      <a:pt x="33" y="24"/>
                    </a:lnTo>
                    <a:lnTo>
                      <a:pt x="32" y="21"/>
                    </a:lnTo>
                    <a:lnTo>
                      <a:pt x="30" y="20"/>
                    </a:lnTo>
                    <a:lnTo>
                      <a:pt x="26" y="18"/>
                    </a:lnTo>
                    <a:close/>
                    <a:moveTo>
                      <a:pt x="26" y="0"/>
                    </a:moveTo>
                    <a:lnTo>
                      <a:pt x="40" y="3"/>
                    </a:lnTo>
                    <a:lnTo>
                      <a:pt x="49" y="12"/>
                    </a:lnTo>
                    <a:lnTo>
                      <a:pt x="52" y="24"/>
                    </a:lnTo>
                    <a:lnTo>
                      <a:pt x="49" y="38"/>
                    </a:lnTo>
                    <a:lnTo>
                      <a:pt x="40" y="47"/>
                    </a:lnTo>
                    <a:lnTo>
                      <a:pt x="26" y="50"/>
                    </a:lnTo>
                    <a:lnTo>
                      <a:pt x="14" y="47"/>
                    </a:lnTo>
                    <a:lnTo>
                      <a:pt x="4" y="38"/>
                    </a:lnTo>
                    <a:lnTo>
                      <a:pt x="0" y="24"/>
                    </a:lnTo>
                    <a:lnTo>
                      <a:pt x="4" y="12"/>
                    </a:lnTo>
                    <a:lnTo>
                      <a:pt x="14" y="3"/>
                    </a:lnTo>
                    <a:lnTo>
                      <a:pt x="26" y="0"/>
                    </a:lnTo>
                    <a:close/>
                  </a:path>
                </a:pathLst>
              </a:custGeom>
              <a:grpFill/>
              <a:ln w="0">
                <a:solidFill>
                  <a:srgbClr val="00206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26"/>
              <p:cNvSpPr>
                <a:spLocks noEditPoints="1"/>
              </p:cNvSpPr>
              <p:nvPr/>
            </p:nvSpPr>
            <p:spPr bwMode="auto">
              <a:xfrm>
                <a:off x="3994150" y="1692275"/>
                <a:ext cx="741363" cy="742950"/>
              </a:xfrm>
              <a:custGeom>
                <a:avLst/>
                <a:gdLst>
                  <a:gd name="T0" fmla="*/ 188 w 467"/>
                  <a:gd name="T1" fmla="*/ 19 h 468"/>
                  <a:gd name="T2" fmla="*/ 110 w 467"/>
                  <a:gd name="T3" fmla="*/ 52 h 468"/>
                  <a:gd name="T4" fmla="*/ 51 w 467"/>
                  <a:gd name="T5" fmla="*/ 111 h 468"/>
                  <a:gd name="T6" fmla="*/ 17 w 467"/>
                  <a:gd name="T7" fmla="*/ 190 h 468"/>
                  <a:gd name="T8" fmla="*/ 17 w 467"/>
                  <a:gd name="T9" fmla="*/ 279 h 468"/>
                  <a:gd name="T10" fmla="*/ 51 w 467"/>
                  <a:gd name="T11" fmla="*/ 358 h 468"/>
                  <a:gd name="T12" fmla="*/ 110 w 467"/>
                  <a:gd name="T13" fmla="*/ 418 h 468"/>
                  <a:gd name="T14" fmla="*/ 188 w 467"/>
                  <a:gd name="T15" fmla="*/ 450 h 468"/>
                  <a:gd name="T16" fmla="*/ 277 w 467"/>
                  <a:gd name="T17" fmla="*/ 450 h 468"/>
                  <a:gd name="T18" fmla="*/ 357 w 467"/>
                  <a:gd name="T19" fmla="*/ 418 h 468"/>
                  <a:gd name="T20" fmla="*/ 416 w 467"/>
                  <a:gd name="T21" fmla="*/ 358 h 468"/>
                  <a:gd name="T22" fmla="*/ 450 w 467"/>
                  <a:gd name="T23" fmla="*/ 279 h 468"/>
                  <a:gd name="T24" fmla="*/ 450 w 467"/>
                  <a:gd name="T25" fmla="*/ 190 h 468"/>
                  <a:gd name="T26" fmla="*/ 416 w 467"/>
                  <a:gd name="T27" fmla="*/ 111 h 468"/>
                  <a:gd name="T28" fmla="*/ 357 w 467"/>
                  <a:gd name="T29" fmla="*/ 52 h 468"/>
                  <a:gd name="T30" fmla="*/ 277 w 467"/>
                  <a:gd name="T31" fmla="*/ 19 h 468"/>
                  <a:gd name="T32" fmla="*/ 233 w 467"/>
                  <a:gd name="T33" fmla="*/ 0 h 468"/>
                  <a:gd name="T34" fmla="*/ 325 w 467"/>
                  <a:gd name="T35" fmla="*/ 19 h 468"/>
                  <a:gd name="T36" fmla="*/ 398 w 467"/>
                  <a:gd name="T37" fmla="*/ 69 h 468"/>
                  <a:gd name="T38" fmla="*/ 448 w 467"/>
                  <a:gd name="T39" fmla="*/ 144 h 468"/>
                  <a:gd name="T40" fmla="*/ 467 w 467"/>
                  <a:gd name="T41" fmla="*/ 234 h 468"/>
                  <a:gd name="T42" fmla="*/ 448 w 467"/>
                  <a:gd name="T43" fmla="*/ 326 h 468"/>
                  <a:gd name="T44" fmla="*/ 398 w 467"/>
                  <a:gd name="T45" fmla="*/ 400 h 468"/>
                  <a:gd name="T46" fmla="*/ 325 w 467"/>
                  <a:gd name="T47" fmla="*/ 450 h 468"/>
                  <a:gd name="T48" fmla="*/ 233 w 467"/>
                  <a:gd name="T49" fmla="*/ 468 h 468"/>
                  <a:gd name="T50" fmla="*/ 143 w 467"/>
                  <a:gd name="T51" fmla="*/ 450 h 468"/>
                  <a:gd name="T52" fmla="*/ 68 w 467"/>
                  <a:gd name="T53" fmla="*/ 400 h 468"/>
                  <a:gd name="T54" fmla="*/ 19 w 467"/>
                  <a:gd name="T55" fmla="*/ 326 h 468"/>
                  <a:gd name="T56" fmla="*/ 0 w 467"/>
                  <a:gd name="T57" fmla="*/ 234 h 468"/>
                  <a:gd name="T58" fmla="*/ 19 w 467"/>
                  <a:gd name="T59" fmla="*/ 144 h 468"/>
                  <a:gd name="T60" fmla="*/ 68 w 467"/>
                  <a:gd name="T61" fmla="*/ 69 h 468"/>
                  <a:gd name="T62" fmla="*/ 143 w 467"/>
                  <a:gd name="T63" fmla="*/ 19 h 468"/>
                  <a:gd name="T64" fmla="*/ 233 w 467"/>
                  <a:gd name="T65"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7" h="468">
                    <a:moveTo>
                      <a:pt x="233" y="14"/>
                    </a:moveTo>
                    <a:lnTo>
                      <a:pt x="188" y="19"/>
                    </a:lnTo>
                    <a:lnTo>
                      <a:pt x="147" y="31"/>
                    </a:lnTo>
                    <a:lnTo>
                      <a:pt x="110" y="52"/>
                    </a:lnTo>
                    <a:lnTo>
                      <a:pt x="77" y="78"/>
                    </a:lnTo>
                    <a:lnTo>
                      <a:pt x="51" y="111"/>
                    </a:lnTo>
                    <a:lnTo>
                      <a:pt x="31" y="149"/>
                    </a:lnTo>
                    <a:lnTo>
                      <a:pt x="17" y="190"/>
                    </a:lnTo>
                    <a:lnTo>
                      <a:pt x="13" y="234"/>
                    </a:lnTo>
                    <a:lnTo>
                      <a:pt x="17" y="279"/>
                    </a:lnTo>
                    <a:lnTo>
                      <a:pt x="31" y="320"/>
                    </a:lnTo>
                    <a:lnTo>
                      <a:pt x="51" y="358"/>
                    </a:lnTo>
                    <a:lnTo>
                      <a:pt x="77" y="390"/>
                    </a:lnTo>
                    <a:lnTo>
                      <a:pt x="110" y="418"/>
                    </a:lnTo>
                    <a:lnTo>
                      <a:pt x="147" y="438"/>
                    </a:lnTo>
                    <a:lnTo>
                      <a:pt x="188" y="450"/>
                    </a:lnTo>
                    <a:lnTo>
                      <a:pt x="233" y="455"/>
                    </a:lnTo>
                    <a:lnTo>
                      <a:pt x="277" y="450"/>
                    </a:lnTo>
                    <a:lnTo>
                      <a:pt x="320" y="438"/>
                    </a:lnTo>
                    <a:lnTo>
                      <a:pt x="357" y="418"/>
                    </a:lnTo>
                    <a:lnTo>
                      <a:pt x="389" y="390"/>
                    </a:lnTo>
                    <a:lnTo>
                      <a:pt x="416" y="358"/>
                    </a:lnTo>
                    <a:lnTo>
                      <a:pt x="436" y="320"/>
                    </a:lnTo>
                    <a:lnTo>
                      <a:pt x="450" y="279"/>
                    </a:lnTo>
                    <a:lnTo>
                      <a:pt x="454" y="234"/>
                    </a:lnTo>
                    <a:lnTo>
                      <a:pt x="450" y="190"/>
                    </a:lnTo>
                    <a:lnTo>
                      <a:pt x="436" y="149"/>
                    </a:lnTo>
                    <a:lnTo>
                      <a:pt x="416" y="111"/>
                    </a:lnTo>
                    <a:lnTo>
                      <a:pt x="389" y="78"/>
                    </a:lnTo>
                    <a:lnTo>
                      <a:pt x="357" y="52"/>
                    </a:lnTo>
                    <a:lnTo>
                      <a:pt x="320" y="31"/>
                    </a:lnTo>
                    <a:lnTo>
                      <a:pt x="277" y="19"/>
                    </a:lnTo>
                    <a:lnTo>
                      <a:pt x="233" y="14"/>
                    </a:lnTo>
                    <a:close/>
                    <a:moveTo>
                      <a:pt x="233" y="0"/>
                    </a:moveTo>
                    <a:lnTo>
                      <a:pt x="280" y="5"/>
                    </a:lnTo>
                    <a:lnTo>
                      <a:pt x="325" y="19"/>
                    </a:lnTo>
                    <a:lnTo>
                      <a:pt x="364" y="40"/>
                    </a:lnTo>
                    <a:lnTo>
                      <a:pt x="398" y="69"/>
                    </a:lnTo>
                    <a:lnTo>
                      <a:pt x="427" y="104"/>
                    </a:lnTo>
                    <a:lnTo>
                      <a:pt x="448" y="144"/>
                    </a:lnTo>
                    <a:lnTo>
                      <a:pt x="462" y="187"/>
                    </a:lnTo>
                    <a:lnTo>
                      <a:pt x="467" y="234"/>
                    </a:lnTo>
                    <a:lnTo>
                      <a:pt x="462" y="282"/>
                    </a:lnTo>
                    <a:lnTo>
                      <a:pt x="448" y="326"/>
                    </a:lnTo>
                    <a:lnTo>
                      <a:pt x="427" y="364"/>
                    </a:lnTo>
                    <a:lnTo>
                      <a:pt x="398" y="400"/>
                    </a:lnTo>
                    <a:lnTo>
                      <a:pt x="364" y="429"/>
                    </a:lnTo>
                    <a:lnTo>
                      <a:pt x="325" y="450"/>
                    </a:lnTo>
                    <a:lnTo>
                      <a:pt x="280" y="464"/>
                    </a:lnTo>
                    <a:lnTo>
                      <a:pt x="233" y="468"/>
                    </a:lnTo>
                    <a:lnTo>
                      <a:pt x="187" y="464"/>
                    </a:lnTo>
                    <a:lnTo>
                      <a:pt x="143" y="450"/>
                    </a:lnTo>
                    <a:lnTo>
                      <a:pt x="103" y="429"/>
                    </a:lnTo>
                    <a:lnTo>
                      <a:pt x="68" y="400"/>
                    </a:lnTo>
                    <a:lnTo>
                      <a:pt x="40" y="364"/>
                    </a:lnTo>
                    <a:lnTo>
                      <a:pt x="19" y="326"/>
                    </a:lnTo>
                    <a:lnTo>
                      <a:pt x="5" y="282"/>
                    </a:lnTo>
                    <a:lnTo>
                      <a:pt x="0" y="234"/>
                    </a:lnTo>
                    <a:lnTo>
                      <a:pt x="5" y="187"/>
                    </a:lnTo>
                    <a:lnTo>
                      <a:pt x="19" y="144"/>
                    </a:lnTo>
                    <a:lnTo>
                      <a:pt x="40" y="104"/>
                    </a:lnTo>
                    <a:lnTo>
                      <a:pt x="68" y="69"/>
                    </a:lnTo>
                    <a:lnTo>
                      <a:pt x="103" y="40"/>
                    </a:lnTo>
                    <a:lnTo>
                      <a:pt x="143" y="19"/>
                    </a:lnTo>
                    <a:lnTo>
                      <a:pt x="187" y="5"/>
                    </a:lnTo>
                    <a:lnTo>
                      <a:pt x="233" y="0"/>
                    </a:lnTo>
                    <a:close/>
                  </a:path>
                </a:pathLst>
              </a:custGeom>
              <a:grpFill/>
              <a:ln w="0">
                <a:solidFill>
                  <a:srgbClr val="00206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23" name="Triángulo isósceles 22"/>
          <p:cNvSpPr/>
          <p:nvPr/>
        </p:nvSpPr>
        <p:spPr>
          <a:xfrm rot="5400000">
            <a:off x="15332055" y="4640220"/>
            <a:ext cx="994395" cy="962088"/>
          </a:xfrm>
          <a:prstGeom prst="triangl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4749114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30"/>
          <p:cNvSpPr/>
          <p:nvPr/>
        </p:nvSpPr>
        <p:spPr>
          <a:xfrm>
            <a:off x="7482138" y="495300"/>
            <a:ext cx="9967662" cy="9067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object 5"/>
          <p:cNvSpPr/>
          <p:nvPr/>
        </p:nvSpPr>
        <p:spPr>
          <a:xfrm rot="16200000">
            <a:off x="-333279" y="30759"/>
            <a:ext cx="3457559" cy="2405444"/>
          </a:xfrm>
          <a:prstGeom prst="rect">
            <a:avLst/>
          </a:prstGeom>
          <a:blipFill>
            <a:blip r:embed="rId2" cstate="print"/>
            <a:stretch>
              <a:fillRect/>
            </a:stretch>
          </a:blipFill>
        </p:spPr>
        <p:txBody>
          <a:bodyPr wrap="square" lIns="0" tIns="0" rIns="0" bIns="0" rtlCol="0"/>
          <a:lstStyle/>
          <a:p>
            <a:endParaRPr dirty="0"/>
          </a:p>
        </p:txBody>
      </p:sp>
      <p:sp>
        <p:nvSpPr>
          <p:cNvPr id="15" name="object 15"/>
          <p:cNvSpPr txBox="1">
            <a:spLocks noGrp="1"/>
          </p:cNvSpPr>
          <p:nvPr>
            <p:ph type="title"/>
          </p:nvPr>
        </p:nvSpPr>
        <p:spPr>
          <a:xfrm>
            <a:off x="2774031" y="342900"/>
            <a:ext cx="3987737" cy="1705595"/>
          </a:xfrm>
          <a:prstGeom prst="rect">
            <a:avLst/>
          </a:prstGeom>
        </p:spPr>
        <p:txBody>
          <a:bodyPr vert="horz" wrap="square" lIns="0" tIns="12700" rIns="0" bIns="0" rtlCol="0">
            <a:spAutoFit/>
          </a:bodyPr>
          <a:lstStyle/>
          <a:p>
            <a:pPr marL="12700">
              <a:lnSpc>
                <a:spcPct val="100000"/>
              </a:lnSpc>
              <a:spcBef>
                <a:spcPts val="100"/>
              </a:spcBef>
            </a:pPr>
            <a:r>
              <a:rPr lang="es-CO" sz="5500" spc="-290" dirty="0" smtClean="0">
                <a:latin typeface="Arial"/>
                <a:cs typeface="Arial"/>
              </a:rPr>
              <a:t>¿PARA QUÉ?</a:t>
            </a:r>
            <a:endParaRPr sz="5500" dirty="0">
              <a:latin typeface="Arial"/>
              <a:cs typeface="Arial"/>
            </a:endParaRPr>
          </a:p>
        </p:txBody>
      </p:sp>
      <p:sp>
        <p:nvSpPr>
          <p:cNvPr id="22" name="object 13"/>
          <p:cNvSpPr/>
          <p:nvPr/>
        </p:nvSpPr>
        <p:spPr>
          <a:xfrm>
            <a:off x="192778" y="8324354"/>
            <a:ext cx="4445934" cy="1752600"/>
          </a:xfrm>
          <a:prstGeom prst="rect">
            <a:avLst/>
          </a:prstGeom>
          <a:blipFill>
            <a:blip r:embed="rId3" cstate="print">
              <a:duotone>
                <a:prstClr val="black"/>
                <a:schemeClr val="accent1">
                  <a:tint val="45000"/>
                  <a:satMod val="400000"/>
                </a:schemeClr>
              </a:duotone>
            </a:blip>
            <a:srcRect/>
            <a:stretch>
              <a:fillRect t="-41106" b="-28261"/>
            </a:stretch>
          </a:blipFill>
        </p:spPr>
        <p:txBody>
          <a:bodyPr wrap="square" lIns="0" tIns="0" rIns="0" bIns="0" rtlCol="0"/>
          <a:lstStyle/>
          <a:p>
            <a:endParaRPr dirty="0"/>
          </a:p>
        </p:txBody>
      </p:sp>
      <p:pic>
        <p:nvPicPr>
          <p:cNvPr id="19" name="Imagen 18"/>
          <p:cNvPicPr>
            <a:picLocks noChangeAspect="1"/>
          </p:cNvPicPr>
          <p:nvPr/>
        </p:nvPicPr>
        <p:blipFill>
          <a:blip r:embed="rId4" cstate="print">
            <a:extLst>
              <a:ext uri="{BEBA8EAE-BF5A-486C-A8C5-ECC9F3942E4B}">
                <a14:imgProps xmlns:a14="http://schemas.microsoft.com/office/drawing/2010/main">
                  <a14:imgLayer r:embed="rId5">
                    <a14:imgEffect>
                      <a14:backgroundRemoval t="7000" b="93308" l="10000" r="90000"/>
                    </a14:imgEffect>
                  </a14:imgLayer>
                </a14:imgProps>
              </a:ext>
              <a:ext uri="{28A0092B-C50C-407E-A947-70E740481C1C}">
                <a14:useLocalDpi xmlns:a14="http://schemas.microsoft.com/office/drawing/2010/main" val="0"/>
              </a:ext>
            </a:extLst>
          </a:blip>
          <a:stretch>
            <a:fillRect/>
          </a:stretch>
        </p:blipFill>
        <p:spPr>
          <a:xfrm>
            <a:off x="2601599" y="2807034"/>
            <a:ext cx="4332601" cy="4332601"/>
          </a:xfrm>
          <a:prstGeom prst="rect">
            <a:avLst/>
          </a:prstGeom>
        </p:spPr>
      </p:pic>
      <p:sp>
        <p:nvSpPr>
          <p:cNvPr id="20" name="object 2"/>
          <p:cNvSpPr/>
          <p:nvPr/>
        </p:nvSpPr>
        <p:spPr>
          <a:xfrm>
            <a:off x="8287200" y="495300"/>
            <a:ext cx="3600000" cy="3600000"/>
          </a:xfrm>
          <a:prstGeom prst="rect">
            <a:avLst/>
          </a:prstGeom>
          <a:blipFill>
            <a:blip r:embed="rId6" cstate="print">
              <a:duotone>
                <a:prstClr val="black"/>
                <a:schemeClr val="accent1">
                  <a:tint val="45000"/>
                  <a:satMod val="400000"/>
                </a:schemeClr>
              </a:duotone>
            </a:blip>
            <a:stretch>
              <a:fillRect/>
            </a:stretch>
          </a:blipFill>
        </p:spPr>
        <p:txBody>
          <a:bodyPr wrap="square" lIns="0" tIns="0" rIns="0" bIns="0" rtlCol="0"/>
          <a:lstStyle/>
          <a:p>
            <a:endParaRPr dirty="0"/>
          </a:p>
        </p:txBody>
      </p:sp>
      <p:sp>
        <p:nvSpPr>
          <p:cNvPr id="23" name="object 2"/>
          <p:cNvSpPr/>
          <p:nvPr/>
        </p:nvSpPr>
        <p:spPr>
          <a:xfrm>
            <a:off x="13240200" y="3296100"/>
            <a:ext cx="3600000" cy="3600000"/>
          </a:xfrm>
          <a:prstGeom prst="rect">
            <a:avLst/>
          </a:prstGeom>
          <a:blipFill>
            <a:blip r:embed="rId6" cstate="print">
              <a:duotone>
                <a:prstClr val="black"/>
                <a:schemeClr val="accent1">
                  <a:tint val="45000"/>
                  <a:satMod val="400000"/>
                </a:schemeClr>
              </a:duotone>
            </a:blip>
            <a:stretch>
              <a:fillRect/>
            </a:stretch>
          </a:blipFill>
        </p:spPr>
        <p:txBody>
          <a:bodyPr wrap="square" lIns="0" tIns="0" rIns="0" bIns="0" rtlCol="0"/>
          <a:lstStyle/>
          <a:p>
            <a:endParaRPr dirty="0"/>
          </a:p>
        </p:txBody>
      </p:sp>
      <p:sp>
        <p:nvSpPr>
          <p:cNvPr id="24" name="object 2"/>
          <p:cNvSpPr/>
          <p:nvPr/>
        </p:nvSpPr>
        <p:spPr>
          <a:xfrm>
            <a:off x="8211000" y="5658300"/>
            <a:ext cx="3600000" cy="3600000"/>
          </a:xfrm>
          <a:prstGeom prst="rect">
            <a:avLst/>
          </a:prstGeom>
          <a:blipFill>
            <a:blip r:embed="rId6" cstate="print">
              <a:duotone>
                <a:prstClr val="black"/>
                <a:schemeClr val="accent1">
                  <a:tint val="45000"/>
                  <a:satMod val="400000"/>
                </a:schemeClr>
              </a:duotone>
            </a:blip>
            <a:stretch>
              <a:fillRect/>
            </a:stretch>
          </a:blipFill>
        </p:spPr>
        <p:txBody>
          <a:bodyPr wrap="square" lIns="0" tIns="0" rIns="0" bIns="0" rtlCol="0"/>
          <a:lstStyle/>
          <a:p>
            <a:endParaRPr dirty="0"/>
          </a:p>
        </p:txBody>
      </p:sp>
      <p:sp>
        <p:nvSpPr>
          <p:cNvPr id="6" name="CuadroTexto 5"/>
          <p:cNvSpPr txBox="1"/>
          <p:nvPr/>
        </p:nvSpPr>
        <p:spPr>
          <a:xfrm>
            <a:off x="9121063" y="1638800"/>
            <a:ext cx="2137938" cy="1754326"/>
          </a:xfrm>
          <a:prstGeom prst="rect">
            <a:avLst/>
          </a:prstGeom>
          <a:noFill/>
        </p:spPr>
        <p:txBody>
          <a:bodyPr wrap="square" rtlCol="0">
            <a:spAutoFit/>
          </a:bodyPr>
          <a:lstStyle/>
          <a:p>
            <a:pPr algn="ctr"/>
            <a:r>
              <a:rPr lang="es-CO" dirty="0"/>
              <a:t>Identificar la veracidad de la información </a:t>
            </a:r>
            <a:r>
              <a:rPr lang="es-CO" dirty="0" smtClean="0"/>
              <a:t>proporcionada </a:t>
            </a:r>
            <a:r>
              <a:rPr lang="es-CO" dirty="0"/>
              <a:t>por el paciente</a:t>
            </a:r>
          </a:p>
          <a:p>
            <a:pPr algn="ctr"/>
            <a:endParaRPr lang="es-CO" dirty="0"/>
          </a:p>
        </p:txBody>
      </p:sp>
      <p:sp>
        <p:nvSpPr>
          <p:cNvPr id="25" name="CuadroTexto 24"/>
          <p:cNvSpPr txBox="1"/>
          <p:nvPr/>
        </p:nvSpPr>
        <p:spPr>
          <a:xfrm>
            <a:off x="9133249" y="6712129"/>
            <a:ext cx="1905000" cy="2031325"/>
          </a:xfrm>
          <a:prstGeom prst="rect">
            <a:avLst/>
          </a:prstGeom>
          <a:noFill/>
        </p:spPr>
        <p:txBody>
          <a:bodyPr wrap="square" rtlCol="0">
            <a:spAutoFit/>
          </a:bodyPr>
          <a:lstStyle/>
          <a:p>
            <a:pPr algn="ctr"/>
            <a:r>
              <a:rPr lang="es-CO" dirty="0"/>
              <a:t>Identificar </a:t>
            </a:r>
            <a:endParaRPr lang="es-CO" dirty="0" smtClean="0"/>
          </a:p>
          <a:p>
            <a:pPr algn="ctr"/>
            <a:r>
              <a:rPr lang="es-CO" dirty="0" smtClean="0"/>
              <a:t>ingesta </a:t>
            </a:r>
            <a:r>
              <a:rPr lang="es-CO" dirty="0"/>
              <a:t>adecuada de los medicamentos por parte de los pacientes</a:t>
            </a:r>
          </a:p>
          <a:p>
            <a:pPr algn="ctr"/>
            <a:endParaRPr lang="es-CO" dirty="0"/>
          </a:p>
        </p:txBody>
      </p:sp>
      <p:sp>
        <p:nvSpPr>
          <p:cNvPr id="26" name="CuadroTexto 25"/>
          <p:cNvSpPr txBox="1"/>
          <p:nvPr/>
        </p:nvSpPr>
        <p:spPr>
          <a:xfrm>
            <a:off x="14284148" y="4661809"/>
            <a:ext cx="1687286" cy="1200329"/>
          </a:xfrm>
          <a:prstGeom prst="rect">
            <a:avLst/>
          </a:prstGeom>
          <a:noFill/>
        </p:spPr>
        <p:txBody>
          <a:bodyPr wrap="square" rtlCol="0">
            <a:spAutoFit/>
          </a:bodyPr>
          <a:lstStyle/>
          <a:p>
            <a:pPr algn="ctr"/>
            <a:r>
              <a:rPr lang="es-CO" dirty="0" smtClean="0"/>
              <a:t>Recomendaciones y plan de seguimiento</a:t>
            </a:r>
            <a:endParaRPr lang="es-CO" dirty="0"/>
          </a:p>
          <a:p>
            <a:pPr algn="ctr"/>
            <a:endParaRPr lang="es-CO" dirty="0"/>
          </a:p>
        </p:txBody>
      </p:sp>
      <p:sp>
        <p:nvSpPr>
          <p:cNvPr id="28" name="Flecha derecha 27"/>
          <p:cNvSpPr/>
          <p:nvPr/>
        </p:nvSpPr>
        <p:spPr>
          <a:xfrm rot="13178538">
            <a:off x="12108129" y="3013766"/>
            <a:ext cx="1194676" cy="942617"/>
          </a:xfrm>
          <a:prstGeom prst="rightArrow">
            <a:avLst>
              <a:gd name="adj1" fmla="val 50000"/>
              <a:gd name="adj2" fmla="val 41668"/>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9" name="Flecha derecha 28"/>
          <p:cNvSpPr/>
          <p:nvPr/>
        </p:nvSpPr>
        <p:spPr>
          <a:xfrm rot="19307954">
            <a:off x="12118042" y="6244840"/>
            <a:ext cx="1229876" cy="986165"/>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0" name="Flecha derecha 29"/>
          <p:cNvSpPr/>
          <p:nvPr/>
        </p:nvSpPr>
        <p:spPr>
          <a:xfrm rot="5400000">
            <a:off x="9478957" y="4440238"/>
            <a:ext cx="1061566" cy="849174"/>
          </a:xfrm>
          <a:prstGeom prst="rightArrow">
            <a:avLst>
              <a:gd name="adj1" fmla="val 50000"/>
              <a:gd name="adj2" fmla="val 41668"/>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9487824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40265" y="0"/>
            <a:ext cx="6150927" cy="10472057"/>
            <a:chOff x="-1202761" y="-167188"/>
            <a:chExt cx="6150927" cy="10472057"/>
          </a:xfrm>
        </p:grpSpPr>
        <p:sp>
          <p:nvSpPr>
            <p:cNvPr id="3" name="object 3"/>
            <p:cNvSpPr/>
            <p:nvPr/>
          </p:nvSpPr>
          <p:spPr>
            <a:xfrm>
              <a:off x="-1091319" y="66855"/>
              <a:ext cx="4018012" cy="8440735"/>
            </a:xfrm>
            <a:prstGeom prst="rect">
              <a:avLst/>
            </a:prstGeom>
            <a:blipFill>
              <a:blip r:embed="rId2" cstate="print">
                <a:duotone>
                  <a:schemeClr val="accent5">
                    <a:shade val="45000"/>
                    <a:satMod val="135000"/>
                  </a:schemeClr>
                  <a:prstClr val="white"/>
                </a:duotone>
              </a:blip>
              <a:stretch>
                <a:fillRect/>
              </a:stretch>
            </a:blipFill>
          </p:spPr>
          <p:txBody>
            <a:bodyPr wrap="square" lIns="0" tIns="0" rIns="0" bIns="0" rtlCol="0"/>
            <a:lstStyle/>
            <a:p>
              <a:endParaRPr dirty="0"/>
            </a:p>
          </p:txBody>
        </p:sp>
        <p:sp>
          <p:nvSpPr>
            <p:cNvPr id="6" name="object 6"/>
            <p:cNvSpPr/>
            <p:nvPr/>
          </p:nvSpPr>
          <p:spPr>
            <a:xfrm>
              <a:off x="-1091319" y="-167188"/>
              <a:ext cx="6039485" cy="10287000"/>
            </a:xfrm>
            <a:custGeom>
              <a:avLst/>
              <a:gdLst/>
              <a:ahLst/>
              <a:cxnLst/>
              <a:rect l="l" t="t" r="r" b="b"/>
              <a:pathLst>
                <a:path w="6039485" h="10287000">
                  <a:moveTo>
                    <a:pt x="3773667" y="10286996"/>
                  </a:moveTo>
                  <a:lnTo>
                    <a:pt x="0" y="10286996"/>
                  </a:lnTo>
                  <a:lnTo>
                    <a:pt x="0" y="0"/>
                  </a:lnTo>
                  <a:lnTo>
                    <a:pt x="3731546" y="0"/>
                  </a:lnTo>
                  <a:lnTo>
                    <a:pt x="3763437" y="28697"/>
                  </a:lnTo>
                  <a:lnTo>
                    <a:pt x="3799323" y="61456"/>
                  </a:lnTo>
                  <a:lnTo>
                    <a:pt x="3834977" y="94462"/>
                  </a:lnTo>
                  <a:lnTo>
                    <a:pt x="3870399" y="127715"/>
                  </a:lnTo>
                  <a:lnTo>
                    <a:pt x="3905587" y="161214"/>
                  </a:lnTo>
                  <a:lnTo>
                    <a:pt x="3940540" y="194961"/>
                  </a:lnTo>
                  <a:lnTo>
                    <a:pt x="3975257" y="228954"/>
                  </a:lnTo>
                  <a:lnTo>
                    <a:pt x="4009738" y="263194"/>
                  </a:lnTo>
                  <a:lnTo>
                    <a:pt x="4043977" y="297675"/>
                  </a:lnTo>
                  <a:lnTo>
                    <a:pt x="4077968" y="332391"/>
                  </a:lnTo>
                  <a:lnTo>
                    <a:pt x="4111713" y="367342"/>
                  </a:lnTo>
                  <a:lnTo>
                    <a:pt x="4145211" y="402528"/>
                  </a:lnTo>
                  <a:lnTo>
                    <a:pt x="4178463" y="437948"/>
                  </a:lnTo>
                  <a:lnTo>
                    <a:pt x="4211470" y="473604"/>
                  </a:lnTo>
                  <a:lnTo>
                    <a:pt x="4244233" y="509495"/>
                  </a:lnTo>
                  <a:lnTo>
                    <a:pt x="4276733" y="545614"/>
                  </a:lnTo>
                  <a:lnTo>
                    <a:pt x="4308979" y="581955"/>
                  </a:lnTo>
                  <a:lnTo>
                    <a:pt x="4340970" y="618519"/>
                  </a:lnTo>
                  <a:lnTo>
                    <a:pt x="4372704" y="655306"/>
                  </a:lnTo>
                  <a:lnTo>
                    <a:pt x="4404182" y="692316"/>
                  </a:lnTo>
                  <a:lnTo>
                    <a:pt x="4435403" y="729548"/>
                  </a:lnTo>
                  <a:lnTo>
                    <a:pt x="4466366" y="767004"/>
                  </a:lnTo>
                  <a:lnTo>
                    <a:pt x="4497056" y="804674"/>
                  </a:lnTo>
                  <a:lnTo>
                    <a:pt x="4527481" y="842555"/>
                  </a:lnTo>
                  <a:lnTo>
                    <a:pt x="4557639" y="880644"/>
                  </a:lnTo>
                  <a:lnTo>
                    <a:pt x="4587529" y="918944"/>
                  </a:lnTo>
                  <a:lnTo>
                    <a:pt x="4617151" y="957452"/>
                  </a:lnTo>
                  <a:lnTo>
                    <a:pt x="4646503" y="996170"/>
                  </a:lnTo>
                  <a:lnTo>
                    <a:pt x="4675585" y="1035097"/>
                  </a:lnTo>
                  <a:lnTo>
                    <a:pt x="4704392" y="1074227"/>
                  </a:lnTo>
                  <a:lnTo>
                    <a:pt x="4732920" y="1113556"/>
                  </a:lnTo>
                  <a:lnTo>
                    <a:pt x="4761171" y="1153082"/>
                  </a:lnTo>
                  <a:lnTo>
                    <a:pt x="4789143" y="1192804"/>
                  </a:lnTo>
                  <a:lnTo>
                    <a:pt x="4816837" y="1232721"/>
                  </a:lnTo>
                  <a:lnTo>
                    <a:pt x="4844252" y="1272830"/>
                  </a:lnTo>
                  <a:lnTo>
                    <a:pt x="4871389" y="1313131"/>
                  </a:lnTo>
                  <a:lnTo>
                    <a:pt x="4898245" y="1353631"/>
                  </a:lnTo>
                  <a:lnTo>
                    <a:pt x="4924814" y="1394313"/>
                  </a:lnTo>
                  <a:lnTo>
                    <a:pt x="4951096" y="1435178"/>
                  </a:lnTo>
                  <a:lnTo>
                    <a:pt x="4977091" y="1476224"/>
                  </a:lnTo>
                  <a:lnTo>
                    <a:pt x="5002796" y="1517452"/>
                  </a:lnTo>
                  <a:lnTo>
                    <a:pt x="5028212" y="1558861"/>
                  </a:lnTo>
                  <a:lnTo>
                    <a:pt x="5053337" y="1600450"/>
                  </a:lnTo>
                  <a:lnTo>
                    <a:pt x="5078169" y="1642222"/>
                  </a:lnTo>
                  <a:lnTo>
                    <a:pt x="5102709" y="1684159"/>
                  </a:lnTo>
                  <a:lnTo>
                    <a:pt x="5126953" y="1726262"/>
                  </a:lnTo>
                  <a:lnTo>
                    <a:pt x="5150902" y="1768532"/>
                  </a:lnTo>
                  <a:lnTo>
                    <a:pt x="5174553" y="1810970"/>
                  </a:lnTo>
                  <a:lnTo>
                    <a:pt x="5197904" y="1853579"/>
                  </a:lnTo>
                  <a:lnTo>
                    <a:pt x="5220955" y="1896360"/>
                  </a:lnTo>
                  <a:lnTo>
                    <a:pt x="5243715" y="1939293"/>
                  </a:lnTo>
                  <a:lnTo>
                    <a:pt x="5266169" y="1982380"/>
                  </a:lnTo>
                  <a:lnTo>
                    <a:pt x="5288317" y="2025623"/>
                  </a:lnTo>
                  <a:lnTo>
                    <a:pt x="5310160" y="2069018"/>
                  </a:lnTo>
                  <a:lnTo>
                    <a:pt x="5331698" y="2112565"/>
                  </a:lnTo>
                  <a:lnTo>
                    <a:pt x="5352931" y="2156264"/>
                  </a:lnTo>
                  <a:lnTo>
                    <a:pt x="5373857" y="2200113"/>
                  </a:lnTo>
                  <a:lnTo>
                    <a:pt x="5394486" y="2244117"/>
                  </a:lnTo>
                  <a:lnTo>
                    <a:pt x="5414800" y="2288257"/>
                  </a:lnTo>
                  <a:lnTo>
                    <a:pt x="5434800" y="2332534"/>
                  </a:lnTo>
                  <a:lnTo>
                    <a:pt x="5454487" y="2376947"/>
                  </a:lnTo>
                  <a:lnTo>
                    <a:pt x="5473863" y="2421499"/>
                  </a:lnTo>
                  <a:lnTo>
                    <a:pt x="5492928" y="2466189"/>
                  </a:lnTo>
                  <a:lnTo>
                    <a:pt x="5511683" y="2511017"/>
                  </a:lnTo>
                  <a:lnTo>
                    <a:pt x="5530115" y="2555976"/>
                  </a:lnTo>
                  <a:lnTo>
                    <a:pt x="5548234" y="2601058"/>
                  </a:lnTo>
                  <a:lnTo>
                    <a:pt x="5566037" y="2646263"/>
                  </a:lnTo>
                  <a:lnTo>
                    <a:pt x="5583524" y="2691591"/>
                  </a:lnTo>
                  <a:lnTo>
                    <a:pt x="5600693" y="2737044"/>
                  </a:lnTo>
                  <a:lnTo>
                    <a:pt x="5617543" y="2782621"/>
                  </a:lnTo>
                  <a:lnTo>
                    <a:pt x="5634071" y="2828323"/>
                  </a:lnTo>
                  <a:lnTo>
                    <a:pt x="5650277" y="2874130"/>
                  </a:lnTo>
                  <a:lnTo>
                    <a:pt x="5666161" y="2920046"/>
                  </a:lnTo>
                  <a:lnTo>
                    <a:pt x="5681723" y="2966069"/>
                  </a:lnTo>
                  <a:lnTo>
                    <a:pt x="5696962" y="3012199"/>
                  </a:lnTo>
                  <a:lnTo>
                    <a:pt x="5711879" y="3058436"/>
                  </a:lnTo>
                  <a:lnTo>
                    <a:pt x="5726473" y="3104779"/>
                  </a:lnTo>
                  <a:lnTo>
                    <a:pt x="5740745" y="3151227"/>
                  </a:lnTo>
                  <a:lnTo>
                    <a:pt x="5754691" y="3197775"/>
                  </a:lnTo>
                  <a:lnTo>
                    <a:pt x="5768308" y="3244413"/>
                  </a:lnTo>
                  <a:lnTo>
                    <a:pt x="5781596" y="3291144"/>
                  </a:lnTo>
                  <a:lnTo>
                    <a:pt x="5794555" y="3337966"/>
                  </a:lnTo>
                  <a:lnTo>
                    <a:pt x="5807184" y="3384880"/>
                  </a:lnTo>
                  <a:lnTo>
                    <a:pt x="5819484" y="3431885"/>
                  </a:lnTo>
                  <a:lnTo>
                    <a:pt x="5831455" y="3478982"/>
                  </a:lnTo>
                  <a:lnTo>
                    <a:pt x="5843096" y="3526162"/>
                  </a:lnTo>
                  <a:lnTo>
                    <a:pt x="5854403" y="3573416"/>
                  </a:lnTo>
                  <a:lnTo>
                    <a:pt x="5865378" y="3620744"/>
                  </a:lnTo>
                  <a:lnTo>
                    <a:pt x="5876021" y="3668145"/>
                  </a:lnTo>
                  <a:lnTo>
                    <a:pt x="5886331" y="3715619"/>
                  </a:lnTo>
                  <a:lnTo>
                    <a:pt x="5896308" y="3763165"/>
                  </a:lnTo>
                  <a:lnTo>
                    <a:pt x="5905953" y="3810783"/>
                  </a:lnTo>
                  <a:lnTo>
                    <a:pt x="5915265" y="3858477"/>
                  </a:lnTo>
                  <a:lnTo>
                    <a:pt x="5924243" y="3906229"/>
                  </a:lnTo>
                  <a:lnTo>
                    <a:pt x="5932887" y="3954038"/>
                  </a:lnTo>
                  <a:lnTo>
                    <a:pt x="5941195" y="4001906"/>
                  </a:lnTo>
                  <a:lnTo>
                    <a:pt x="5949167" y="4049831"/>
                  </a:lnTo>
                  <a:lnTo>
                    <a:pt x="5956802" y="4097813"/>
                  </a:lnTo>
                  <a:lnTo>
                    <a:pt x="5964098" y="4145854"/>
                  </a:lnTo>
                  <a:lnTo>
                    <a:pt x="5971057" y="4193954"/>
                  </a:lnTo>
                  <a:lnTo>
                    <a:pt x="5977679" y="4242092"/>
                  </a:lnTo>
                  <a:lnTo>
                    <a:pt x="5983964" y="4290269"/>
                  </a:lnTo>
                  <a:lnTo>
                    <a:pt x="5989912" y="4338487"/>
                  </a:lnTo>
                  <a:lnTo>
                    <a:pt x="5995522" y="4386746"/>
                  </a:lnTo>
                  <a:lnTo>
                    <a:pt x="6000793" y="4435047"/>
                  </a:lnTo>
                  <a:lnTo>
                    <a:pt x="6005726" y="4483392"/>
                  </a:lnTo>
                  <a:lnTo>
                    <a:pt x="6010319" y="4531761"/>
                  </a:lnTo>
                  <a:lnTo>
                    <a:pt x="6014573" y="4580159"/>
                  </a:lnTo>
                  <a:lnTo>
                    <a:pt x="6018487" y="4628585"/>
                  </a:lnTo>
                  <a:lnTo>
                    <a:pt x="6022063" y="4677038"/>
                  </a:lnTo>
                  <a:lnTo>
                    <a:pt x="6025298" y="4725514"/>
                  </a:lnTo>
                  <a:lnTo>
                    <a:pt x="6028195" y="4774015"/>
                  </a:lnTo>
                  <a:lnTo>
                    <a:pt x="6030752" y="4822537"/>
                  </a:lnTo>
                  <a:lnTo>
                    <a:pt x="6032968" y="4871084"/>
                  </a:lnTo>
                  <a:lnTo>
                    <a:pt x="6034842" y="4919639"/>
                  </a:lnTo>
                  <a:lnTo>
                    <a:pt x="6036374" y="4968200"/>
                  </a:lnTo>
                  <a:lnTo>
                    <a:pt x="6037565" y="5016768"/>
                  </a:lnTo>
                  <a:lnTo>
                    <a:pt x="6038415" y="5065343"/>
                  </a:lnTo>
                  <a:lnTo>
                    <a:pt x="6038924" y="5113925"/>
                  </a:lnTo>
                  <a:lnTo>
                    <a:pt x="6039094" y="5162513"/>
                  </a:lnTo>
                  <a:lnTo>
                    <a:pt x="6038924" y="5211102"/>
                  </a:lnTo>
                  <a:lnTo>
                    <a:pt x="6038415" y="5259683"/>
                  </a:lnTo>
                  <a:lnTo>
                    <a:pt x="6037565" y="5308258"/>
                  </a:lnTo>
                  <a:lnTo>
                    <a:pt x="6036374" y="5356826"/>
                  </a:lnTo>
                  <a:lnTo>
                    <a:pt x="6034842" y="5405388"/>
                  </a:lnTo>
                  <a:lnTo>
                    <a:pt x="6032968" y="5453942"/>
                  </a:lnTo>
                  <a:lnTo>
                    <a:pt x="6030752" y="5502490"/>
                  </a:lnTo>
                  <a:lnTo>
                    <a:pt x="6028195" y="5551012"/>
                  </a:lnTo>
                  <a:lnTo>
                    <a:pt x="6025298" y="5599512"/>
                  </a:lnTo>
                  <a:lnTo>
                    <a:pt x="6022063" y="5647989"/>
                  </a:lnTo>
                  <a:lnTo>
                    <a:pt x="6018487" y="5696441"/>
                  </a:lnTo>
                  <a:lnTo>
                    <a:pt x="6014573" y="5744867"/>
                  </a:lnTo>
                  <a:lnTo>
                    <a:pt x="6010319" y="5793266"/>
                  </a:lnTo>
                  <a:lnTo>
                    <a:pt x="6005726" y="5841635"/>
                  </a:lnTo>
                  <a:lnTo>
                    <a:pt x="6000793" y="5889979"/>
                  </a:lnTo>
                  <a:lnTo>
                    <a:pt x="5995522" y="5938281"/>
                  </a:lnTo>
                  <a:lnTo>
                    <a:pt x="5989912" y="5986539"/>
                  </a:lnTo>
                  <a:lnTo>
                    <a:pt x="5983964" y="6034757"/>
                  </a:lnTo>
                  <a:lnTo>
                    <a:pt x="5977679" y="6082935"/>
                  </a:lnTo>
                  <a:lnTo>
                    <a:pt x="5971057" y="6131073"/>
                  </a:lnTo>
                  <a:lnTo>
                    <a:pt x="5964098" y="6179173"/>
                  </a:lnTo>
                  <a:lnTo>
                    <a:pt x="5956802" y="6227213"/>
                  </a:lnTo>
                  <a:lnTo>
                    <a:pt x="5949167" y="6275196"/>
                  </a:lnTo>
                  <a:lnTo>
                    <a:pt x="5941195" y="6323121"/>
                  </a:lnTo>
                  <a:lnTo>
                    <a:pt x="5932887" y="6370988"/>
                  </a:lnTo>
                  <a:lnTo>
                    <a:pt x="5924243" y="6418798"/>
                  </a:lnTo>
                  <a:lnTo>
                    <a:pt x="5915265" y="6466550"/>
                  </a:lnTo>
                  <a:lnTo>
                    <a:pt x="5905953" y="6514244"/>
                  </a:lnTo>
                  <a:lnTo>
                    <a:pt x="5896308" y="6561862"/>
                  </a:lnTo>
                  <a:lnTo>
                    <a:pt x="5886331" y="6609408"/>
                  </a:lnTo>
                  <a:lnTo>
                    <a:pt x="5876021" y="6656882"/>
                  </a:lnTo>
                  <a:lnTo>
                    <a:pt x="5865378" y="6704283"/>
                  </a:lnTo>
                  <a:lnTo>
                    <a:pt x="5854403" y="6751611"/>
                  </a:lnTo>
                  <a:lnTo>
                    <a:pt x="5843096" y="6798865"/>
                  </a:lnTo>
                  <a:lnTo>
                    <a:pt x="5831455" y="6846045"/>
                  </a:lnTo>
                  <a:lnTo>
                    <a:pt x="5819484" y="6893142"/>
                  </a:lnTo>
                  <a:lnTo>
                    <a:pt x="5807184" y="6940147"/>
                  </a:lnTo>
                  <a:lnTo>
                    <a:pt x="5794555" y="6987061"/>
                  </a:lnTo>
                  <a:lnTo>
                    <a:pt x="5781596" y="7033883"/>
                  </a:lnTo>
                  <a:lnTo>
                    <a:pt x="5768308" y="7080613"/>
                  </a:lnTo>
                  <a:lnTo>
                    <a:pt x="5754691" y="7127252"/>
                  </a:lnTo>
                  <a:lnTo>
                    <a:pt x="5740745" y="7173799"/>
                  </a:lnTo>
                  <a:lnTo>
                    <a:pt x="5726473" y="7220248"/>
                  </a:lnTo>
                  <a:lnTo>
                    <a:pt x="5711879" y="7266591"/>
                  </a:lnTo>
                  <a:lnTo>
                    <a:pt x="5696962" y="7312828"/>
                  </a:lnTo>
                  <a:lnTo>
                    <a:pt x="5681723" y="7358958"/>
                  </a:lnTo>
                  <a:lnTo>
                    <a:pt x="5666161" y="7404981"/>
                  </a:lnTo>
                  <a:lnTo>
                    <a:pt x="5650277" y="7450896"/>
                  </a:lnTo>
                  <a:lnTo>
                    <a:pt x="5634071" y="7496704"/>
                  </a:lnTo>
                  <a:lnTo>
                    <a:pt x="5617544" y="7542406"/>
                  </a:lnTo>
                  <a:lnTo>
                    <a:pt x="5600698" y="7587983"/>
                  </a:lnTo>
                  <a:lnTo>
                    <a:pt x="5583533" y="7633436"/>
                  </a:lnTo>
                  <a:lnTo>
                    <a:pt x="5566049" y="7678764"/>
                  </a:lnTo>
                  <a:lnTo>
                    <a:pt x="5548246" y="7723969"/>
                  </a:lnTo>
                  <a:lnTo>
                    <a:pt x="5530124" y="7769050"/>
                  </a:lnTo>
                  <a:lnTo>
                    <a:pt x="5511683" y="7814010"/>
                  </a:lnTo>
                  <a:lnTo>
                    <a:pt x="5492928" y="7858838"/>
                  </a:lnTo>
                  <a:lnTo>
                    <a:pt x="5473863" y="7903528"/>
                  </a:lnTo>
                  <a:lnTo>
                    <a:pt x="5454487" y="7948079"/>
                  </a:lnTo>
                  <a:lnTo>
                    <a:pt x="5434800" y="7992493"/>
                  </a:lnTo>
                  <a:lnTo>
                    <a:pt x="5414800" y="8036770"/>
                  </a:lnTo>
                  <a:lnTo>
                    <a:pt x="5394486" y="8080910"/>
                  </a:lnTo>
                  <a:lnTo>
                    <a:pt x="5373857" y="8124913"/>
                  </a:lnTo>
                  <a:lnTo>
                    <a:pt x="5352931" y="8168762"/>
                  </a:lnTo>
                  <a:lnTo>
                    <a:pt x="5331698" y="8212461"/>
                  </a:lnTo>
                  <a:lnTo>
                    <a:pt x="5310160" y="8256009"/>
                  </a:lnTo>
                  <a:lnTo>
                    <a:pt x="5288317" y="8299404"/>
                  </a:lnTo>
                  <a:lnTo>
                    <a:pt x="5266169" y="8342646"/>
                  </a:lnTo>
                  <a:lnTo>
                    <a:pt x="5243715" y="8385734"/>
                  </a:lnTo>
                  <a:lnTo>
                    <a:pt x="5220955" y="8428667"/>
                  </a:lnTo>
                  <a:lnTo>
                    <a:pt x="5197904" y="8471439"/>
                  </a:lnTo>
                  <a:lnTo>
                    <a:pt x="5174553" y="8514044"/>
                  </a:lnTo>
                  <a:lnTo>
                    <a:pt x="5150902" y="8556483"/>
                  </a:lnTo>
                  <a:lnTo>
                    <a:pt x="5126953" y="8598756"/>
                  </a:lnTo>
                  <a:lnTo>
                    <a:pt x="5102709" y="8640863"/>
                  </a:lnTo>
                  <a:lnTo>
                    <a:pt x="5078169" y="8682803"/>
                  </a:lnTo>
                  <a:lnTo>
                    <a:pt x="5053337" y="8724577"/>
                  </a:lnTo>
                  <a:lnTo>
                    <a:pt x="5028212" y="8766166"/>
                  </a:lnTo>
                  <a:lnTo>
                    <a:pt x="5002796" y="8807575"/>
                  </a:lnTo>
                  <a:lnTo>
                    <a:pt x="4977091" y="8848803"/>
                  </a:lnTo>
                  <a:lnTo>
                    <a:pt x="4951096" y="8889849"/>
                  </a:lnTo>
                  <a:lnTo>
                    <a:pt x="4924814" y="8930714"/>
                  </a:lnTo>
                  <a:lnTo>
                    <a:pt x="4898245" y="8971396"/>
                  </a:lnTo>
                  <a:lnTo>
                    <a:pt x="4871389" y="9011896"/>
                  </a:lnTo>
                  <a:lnTo>
                    <a:pt x="4844252" y="9052197"/>
                  </a:lnTo>
                  <a:lnTo>
                    <a:pt x="4816837" y="9092306"/>
                  </a:lnTo>
                  <a:lnTo>
                    <a:pt x="4789143" y="9132223"/>
                  </a:lnTo>
                  <a:lnTo>
                    <a:pt x="4761171" y="9171945"/>
                  </a:lnTo>
                  <a:lnTo>
                    <a:pt x="4732920" y="9211471"/>
                  </a:lnTo>
                  <a:lnTo>
                    <a:pt x="4704392" y="9250800"/>
                  </a:lnTo>
                  <a:lnTo>
                    <a:pt x="4675585" y="9289930"/>
                  </a:lnTo>
                  <a:lnTo>
                    <a:pt x="4646503" y="9328857"/>
                  </a:lnTo>
                  <a:lnTo>
                    <a:pt x="4617151" y="9367575"/>
                  </a:lnTo>
                  <a:lnTo>
                    <a:pt x="4587529" y="9406085"/>
                  </a:lnTo>
                  <a:lnTo>
                    <a:pt x="4557639" y="9444385"/>
                  </a:lnTo>
                  <a:lnTo>
                    <a:pt x="4527481" y="9482473"/>
                  </a:lnTo>
                  <a:lnTo>
                    <a:pt x="4497056" y="9520350"/>
                  </a:lnTo>
                  <a:lnTo>
                    <a:pt x="4466366" y="9558015"/>
                  </a:lnTo>
                  <a:lnTo>
                    <a:pt x="4435403" y="9595472"/>
                  </a:lnTo>
                  <a:lnTo>
                    <a:pt x="4404182" y="9632706"/>
                  </a:lnTo>
                  <a:lnTo>
                    <a:pt x="4372704" y="9669717"/>
                  </a:lnTo>
                  <a:lnTo>
                    <a:pt x="4340970" y="9706505"/>
                  </a:lnTo>
                  <a:lnTo>
                    <a:pt x="4308979" y="9743071"/>
                  </a:lnTo>
                  <a:lnTo>
                    <a:pt x="4276733" y="9779416"/>
                  </a:lnTo>
                  <a:lnTo>
                    <a:pt x="4244233" y="9815540"/>
                  </a:lnTo>
                  <a:lnTo>
                    <a:pt x="4211470" y="9851426"/>
                  </a:lnTo>
                  <a:lnTo>
                    <a:pt x="4178463" y="9887080"/>
                  </a:lnTo>
                  <a:lnTo>
                    <a:pt x="4145211" y="9922501"/>
                  </a:lnTo>
                  <a:lnTo>
                    <a:pt x="4111713" y="9957689"/>
                  </a:lnTo>
                  <a:lnTo>
                    <a:pt x="4077968" y="9992642"/>
                  </a:lnTo>
                  <a:lnTo>
                    <a:pt x="4043977" y="10027360"/>
                  </a:lnTo>
                  <a:lnTo>
                    <a:pt x="4009738" y="10061841"/>
                  </a:lnTo>
                  <a:lnTo>
                    <a:pt x="3975257" y="10096079"/>
                  </a:lnTo>
                  <a:lnTo>
                    <a:pt x="3940540" y="10130070"/>
                  </a:lnTo>
                  <a:lnTo>
                    <a:pt x="3905587" y="10163815"/>
                  </a:lnTo>
                  <a:lnTo>
                    <a:pt x="3870399" y="10197313"/>
                  </a:lnTo>
                  <a:lnTo>
                    <a:pt x="3834977" y="10230566"/>
                  </a:lnTo>
                  <a:lnTo>
                    <a:pt x="3799323" y="10263573"/>
                  </a:lnTo>
                  <a:lnTo>
                    <a:pt x="3773667" y="10286996"/>
                  </a:lnTo>
                  <a:close/>
                </a:path>
              </a:pathLst>
            </a:custGeom>
            <a:solidFill>
              <a:srgbClr val="121621">
                <a:alpha val="31759"/>
              </a:srgbClr>
            </a:solidFill>
          </p:spPr>
          <p:txBody>
            <a:bodyPr wrap="square" lIns="0" tIns="0" rIns="0" bIns="0" rtlCol="0"/>
            <a:lstStyle/>
            <a:p>
              <a:endParaRPr dirty="0"/>
            </a:p>
          </p:txBody>
        </p:sp>
        <p:sp>
          <p:nvSpPr>
            <p:cNvPr id="7" name="object 7"/>
            <p:cNvSpPr/>
            <p:nvPr/>
          </p:nvSpPr>
          <p:spPr>
            <a:xfrm>
              <a:off x="-1202761" y="7792007"/>
              <a:ext cx="4240895" cy="2512862"/>
            </a:xfrm>
            <a:prstGeom prst="rect">
              <a:avLst/>
            </a:prstGeom>
            <a:blipFill>
              <a:blip r:embed="rId3" cstate="print"/>
              <a:stretch>
                <a:fillRect/>
              </a:stretch>
            </a:blipFill>
          </p:spPr>
          <p:txBody>
            <a:bodyPr wrap="square" lIns="0" tIns="0" rIns="0" bIns="0" rtlCol="0"/>
            <a:lstStyle/>
            <a:p>
              <a:endParaRPr dirty="0"/>
            </a:p>
          </p:txBody>
        </p:sp>
      </p:grpSp>
      <p:pic>
        <p:nvPicPr>
          <p:cNvPr id="9" name="Picture 8" descr="A picture containing game&#10;&#10;Description automatically generated">
            <a:extLst>
              <a:ext uri="{FF2B5EF4-FFF2-40B4-BE49-F238E27FC236}">
                <a16:creationId xmlns:a16="http://schemas.microsoft.com/office/drawing/2014/main" id="{E8A9DE90-E0BE-F142-8087-A6BDC46C06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991" y="2632364"/>
            <a:ext cx="11430000" cy="7083136"/>
          </a:xfrm>
          <a:prstGeom prst="rect">
            <a:avLst/>
          </a:prstGeom>
        </p:spPr>
      </p:pic>
      <p:sp>
        <p:nvSpPr>
          <p:cNvPr id="10" name="TextBox 9">
            <a:extLst>
              <a:ext uri="{FF2B5EF4-FFF2-40B4-BE49-F238E27FC236}">
                <a16:creationId xmlns:a16="http://schemas.microsoft.com/office/drawing/2014/main" id="{175312EC-D718-4642-BC11-5CE23FD0D5F6}"/>
              </a:ext>
            </a:extLst>
          </p:cNvPr>
          <p:cNvSpPr txBox="1"/>
          <p:nvPr/>
        </p:nvSpPr>
        <p:spPr>
          <a:xfrm>
            <a:off x="6555377" y="2043745"/>
            <a:ext cx="604653" cy="400110"/>
          </a:xfrm>
          <a:prstGeom prst="rect">
            <a:avLst/>
          </a:prstGeom>
          <a:noFill/>
        </p:spPr>
        <p:txBody>
          <a:bodyPr wrap="none" rtlCol="0">
            <a:spAutoFit/>
          </a:bodyPr>
          <a:lstStyle/>
          <a:p>
            <a:r>
              <a:rPr lang="es-ES_tradnl" sz="2000" b="1" dirty="0">
                <a:solidFill>
                  <a:srgbClr val="42B4BE"/>
                </a:solidFill>
              </a:rPr>
              <a:t>URL</a:t>
            </a:r>
          </a:p>
        </p:txBody>
      </p:sp>
      <p:sp>
        <p:nvSpPr>
          <p:cNvPr id="11" name="TextBox 10">
            <a:extLst>
              <a:ext uri="{FF2B5EF4-FFF2-40B4-BE49-F238E27FC236}">
                <a16:creationId xmlns:a16="http://schemas.microsoft.com/office/drawing/2014/main" id="{39DA8E89-9319-A64D-8BE1-B04FED2269AA}"/>
              </a:ext>
            </a:extLst>
          </p:cNvPr>
          <p:cNvSpPr txBox="1"/>
          <p:nvPr/>
        </p:nvSpPr>
        <p:spPr>
          <a:xfrm>
            <a:off x="8240648" y="2019300"/>
            <a:ext cx="1701491" cy="400110"/>
          </a:xfrm>
          <a:prstGeom prst="rect">
            <a:avLst/>
          </a:prstGeom>
          <a:noFill/>
        </p:spPr>
        <p:txBody>
          <a:bodyPr wrap="none" rtlCol="0">
            <a:spAutoFit/>
          </a:bodyPr>
          <a:lstStyle/>
          <a:p>
            <a:r>
              <a:rPr lang="es-ES_tradnl" sz="2000" b="1" dirty="0">
                <a:solidFill>
                  <a:srgbClr val="42B4BE"/>
                </a:solidFill>
              </a:rPr>
              <a:t>Archivos JSON</a:t>
            </a:r>
          </a:p>
        </p:txBody>
      </p:sp>
      <p:sp>
        <p:nvSpPr>
          <p:cNvPr id="12" name="TextBox 11">
            <a:extLst>
              <a:ext uri="{FF2B5EF4-FFF2-40B4-BE49-F238E27FC236}">
                <a16:creationId xmlns:a16="http://schemas.microsoft.com/office/drawing/2014/main" id="{FBB189C1-8966-1E45-93AF-593AFE456082}"/>
              </a:ext>
            </a:extLst>
          </p:cNvPr>
          <p:cNvSpPr txBox="1"/>
          <p:nvPr/>
        </p:nvSpPr>
        <p:spPr>
          <a:xfrm>
            <a:off x="11651276" y="1844814"/>
            <a:ext cx="1064715" cy="707886"/>
          </a:xfrm>
          <a:prstGeom prst="rect">
            <a:avLst/>
          </a:prstGeom>
          <a:noFill/>
        </p:spPr>
        <p:txBody>
          <a:bodyPr wrap="none" rtlCol="0">
            <a:spAutoFit/>
          </a:bodyPr>
          <a:lstStyle/>
          <a:p>
            <a:pPr algn="ctr"/>
            <a:r>
              <a:rPr lang="es-ES_tradnl" sz="2000" b="1" dirty="0" smtClean="0">
                <a:solidFill>
                  <a:srgbClr val="42B4BE"/>
                </a:solidFill>
              </a:rPr>
              <a:t>Dataset</a:t>
            </a:r>
          </a:p>
          <a:p>
            <a:pPr algn="ctr"/>
            <a:r>
              <a:rPr lang="es-ES_tradnl" sz="2000" b="1" dirty="0" smtClean="0">
                <a:solidFill>
                  <a:srgbClr val="42B4BE"/>
                </a:solidFill>
              </a:rPr>
              <a:t> </a:t>
            </a:r>
            <a:r>
              <a:rPr lang="es-ES_tradnl" sz="2000" b="1" dirty="0">
                <a:solidFill>
                  <a:srgbClr val="42B4BE"/>
                </a:solidFill>
              </a:rPr>
              <a:t>de base</a:t>
            </a:r>
          </a:p>
        </p:txBody>
      </p:sp>
      <p:sp>
        <p:nvSpPr>
          <p:cNvPr id="14" name="TextBox 13">
            <a:extLst>
              <a:ext uri="{FF2B5EF4-FFF2-40B4-BE49-F238E27FC236}">
                <a16:creationId xmlns:a16="http://schemas.microsoft.com/office/drawing/2014/main" id="{030D8CB3-0571-6E48-B141-57BDEB6A4326}"/>
              </a:ext>
            </a:extLst>
          </p:cNvPr>
          <p:cNvSpPr txBox="1"/>
          <p:nvPr/>
        </p:nvSpPr>
        <p:spPr>
          <a:xfrm>
            <a:off x="13858991" y="1844814"/>
            <a:ext cx="1278683" cy="707886"/>
          </a:xfrm>
          <a:prstGeom prst="rect">
            <a:avLst/>
          </a:prstGeom>
          <a:noFill/>
        </p:spPr>
        <p:txBody>
          <a:bodyPr wrap="none" rtlCol="0">
            <a:spAutoFit/>
          </a:bodyPr>
          <a:lstStyle/>
          <a:p>
            <a:pPr algn="ctr"/>
            <a:r>
              <a:rPr lang="es-ES_tradnl" sz="2000" b="1" dirty="0">
                <a:solidFill>
                  <a:srgbClr val="42B4BE"/>
                </a:solidFill>
              </a:rPr>
              <a:t>Dataset </a:t>
            </a:r>
            <a:endParaRPr lang="es-ES_tradnl" sz="2000" b="1" dirty="0" smtClean="0">
              <a:solidFill>
                <a:srgbClr val="42B4BE"/>
              </a:solidFill>
            </a:endParaRPr>
          </a:p>
          <a:p>
            <a:pPr algn="ctr"/>
            <a:r>
              <a:rPr lang="es-ES_tradnl" sz="2000" b="1" dirty="0" smtClean="0">
                <a:solidFill>
                  <a:srgbClr val="42B4BE"/>
                </a:solidFill>
              </a:rPr>
              <a:t>de </a:t>
            </a:r>
            <a:r>
              <a:rPr lang="es-ES_tradnl" sz="2000" b="1" dirty="0">
                <a:solidFill>
                  <a:srgbClr val="42B4BE"/>
                </a:solidFill>
              </a:rPr>
              <a:t>trabajo</a:t>
            </a:r>
          </a:p>
        </p:txBody>
      </p:sp>
      <p:sp>
        <p:nvSpPr>
          <p:cNvPr id="13" name="TextBox 12">
            <a:extLst>
              <a:ext uri="{FF2B5EF4-FFF2-40B4-BE49-F238E27FC236}">
                <a16:creationId xmlns:a16="http://schemas.microsoft.com/office/drawing/2014/main" id="{DA2E428B-0FF1-5C41-A854-60AB09772393}"/>
              </a:ext>
            </a:extLst>
          </p:cNvPr>
          <p:cNvSpPr txBox="1"/>
          <p:nvPr/>
        </p:nvSpPr>
        <p:spPr>
          <a:xfrm>
            <a:off x="13526117" y="2277979"/>
            <a:ext cx="184731" cy="369332"/>
          </a:xfrm>
          <a:prstGeom prst="rect">
            <a:avLst/>
          </a:prstGeom>
          <a:noFill/>
        </p:spPr>
        <p:txBody>
          <a:bodyPr wrap="none" rtlCol="0">
            <a:spAutoFit/>
          </a:bodyPr>
          <a:lstStyle/>
          <a:p>
            <a:endParaRPr lang="es-ES_tradnl" dirty="0"/>
          </a:p>
        </p:txBody>
      </p:sp>
      <p:sp>
        <p:nvSpPr>
          <p:cNvPr id="16" name="TextBox 15">
            <a:extLst>
              <a:ext uri="{FF2B5EF4-FFF2-40B4-BE49-F238E27FC236}">
                <a16:creationId xmlns:a16="http://schemas.microsoft.com/office/drawing/2014/main" id="{605FE7D6-0D8D-0D48-9305-9B12F8706009}"/>
              </a:ext>
            </a:extLst>
          </p:cNvPr>
          <p:cNvSpPr txBox="1"/>
          <p:nvPr/>
        </p:nvSpPr>
        <p:spPr>
          <a:xfrm>
            <a:off x="16323784" y="1844814"/>
            <a:ext cx="1507016" cy="707886"/>
          </a:xfrm>
          <a:prstGeom prst="rect">
            <a:avLst/>
          </a:prstGeom>
          <a:noFill/>
        </p:spPr>
        <p:txBody>
          <a:bodyPr wrap="none" rtlCol="0">
            <a:spAutoFit/>
          </a:bodyPr>
          <a:lstStyle>
            <a:defPPr>
              <a:defRPr lang="es-CO"/>
            </a:defPPr>
            <a:lvl1pPr algn="ctr">
              <a:defRPr sz="2000" b="1">
                <a:solidFill>
                  <a:srgbClr val="42B4BE"/>
                </a:solidFill>
              </a:defRPr>
            </a:lvl1pPr>
          </a:lstStyle>
          <a:p>
            <a:r>
              <a:rPr lang="es-ES_tradnl" dirty="0"/>
              <a:t>Dataset </a:t>
            </a:r>
            <a:endParaRPr lang="es-ES_tradnl" dirty="0" smtClean="0"/>
          </a:p>
          <a:p>
            <a:r>
              <a:rPr lang="es-ES_tradnl" dirty="0" smtClean="0"/>
              <a:t>aleatorizado</a:t>
            </a:r>
            <a:endParaRPr lang="es-ES_tradnl" dirty="0"/>
          </a:p>
        </p:txBody>
      </p:sp>
      <p:sp>
        <p:nvSpPr>
          <p:cNvPr id="15" name="TextBox 14">
            <a:extLst>
              <a:ext uri="{FF2B5EF4-FFF2-40B4-BE49-F238E27FC236}">
                <a16:creationId xmlns:a16="http://schemas.microsoft.com/office/drawing/2014/main" id="{49A7BF1A-8DA1-A543-8693-EC3E424A9CFB}"/>
              </a:ext>
            </a:extLst>
          </p:cNvPr>
          <p:cNvSpPr txBox="1"/>
          <p:nvPr/>
        </p:nvSpPr>
        <p:spPr>
          <a:xfrm>
            <a:off x="13096991" y="5922782"/>
            <a:ext cx="1910075" cy="707886"/>
          </a:xfrm>
          <a:prstGeom prst="rect">
            <a:avLst/>
          </a:prstGeom>
          <a:noFill/>
        </p:spPr>
        <p:txBody>
          <a:bodyPr wrap="none" rtlCol="0">
            <a:spAutoFit/>
          </a:bodyPr>
          <a:lstStyle/>
          <a:p>
            <a:pPr algn="ctr"/>
            <a:r>
              <a:rPr lang="es-ES_tradnl" sz="2000" b="1" dirty="0" smtClean="0">
                <a:solidFill>
                  <a:srgbClr val="42B4BE"/>
                </a:solidFill>
              </a:rPr>
              <a:t>Exploración y</a:t>
            </a:r>
          </a:p>
          <a:p>
            <a:pPr algn="ctr"/>
            <a:r>
              <a:rPr lang="es-ES_tradnl" sz="2000" b="1" dirty="0" smtClean="0">
                <a:solidFill>
                  <a:srgbClr val="42B4BE"/>
                </a:solidFill>
              </a:rPr>
              <a:t> </a:t>
            </a:r>
            <a:r>
              <a:rPr lang="es-ES_tradnl" sz="2000" b="1" dirty="0">
                <a:solidFill>
                  <a:srgbClr val="42B4BE"/>
                </a:solidFill>
              </a:rPr>
              <a:t>reconocimiento</a:t>
            </a:r>
          </a:p>
        </p:txBody>
      </p:sp>
      <p:sp>
        <p:nvSpPr>
          <p:cNvPr id="17" name="TextBox 16">
            <a:extLst>
              <a:ext uri="{FF2B5EF4-FFF2-40B4-BE49-F238E27FC236}">
                <a16:creationId xmlns:a16="http://schemas.microsoft.com/office/drawing/2014/main" id="{FC8E6EEA-2E23-F042-B444-6709FE067327}"/>
              </a:ext>
            </a:extLst>
          </p:cNvPr>
          <p:cNvSpPr txBox="1"/>
          <p:nvPr/>
        </p:nvSpPr>
        <p:spPr>
          <a:xfrm>
            <a:off x="13170248" y="8781990"/>
            <a:ext cx="1763560" cy="400110"/>
          </a:xfrm>
          <a:prstGeom prst="rect">
            <a:avLst/>
          </a:prstGeom>
          <a:noFill/>
        </p:spPr>
        <p:txBody>
          <a:bodyPr wrap="none" rtlCol="0">
            <a:spAutoFit/>
          </a:bodyPr>
          <a:lstStyle>
            <a:defPPr>
              <a:defRPr lang="es-CO"/>
            </a:defPPr>
            <a:lvl1pPr algn="ctr">
              <a:defRPr sz="2000" b="1">
                <a:solidFill>
                  <a:srgbClr val="42B4BE"/>
                </a:solidFill>
              </a:defRPr>
            </a:lvl1pPr>
          </a:lstStyle>
          <a:p>
            <a:r>
              <a:rPr lang="es-ES_tradnl" dirty="0"/>
              <a:t>Modelamiento</a:t>
            </a:r>
          </a:p>
        </p:txBody>
      </p:sp>
      <p:sp>
        <p:nvSpPr>
          <p:cNvPr id="18" name="object 15"/>
          <p:cNvSpPr txBox="1">
            <a:spLocks noGrp="1"/>
          </p:cNvSpPr>
          <p:nvPr>
            <p:ph type="title"/>
          </p:nvPr>
        </p:nvSpPr>
        <p:spPr>
          <a:xfrm>
            <a:off x="5182406" y="337279"/>
            <a:ext cx="7619194" cy="843821"/>
          </a:xfrm>
          <a:prstGeom prst="rect">
            <a:avLst/>
          </a:prstGeom>
        </p:spPr>
        <p:txBody>
          <a:bodyPr vert="horz" wrap="square" lIns="0" tIns="12700" rIns="0" bIns="0" rtlCol="0">
            <a:spAutoFit/>
          </a:bodyPr>
          <a:lstStyle/>
          <a:p>
            <a:pPr marL="12700">
              <a:lnSpc>
                <a:spcPct val="100000"/>
              </a:lnSpc>
              <a:spcBef>
                <a:spcPts val="100"/>
              </a:spcBef>
            </a:pPr>
            <a:r>
              <a:rPr lang="es-CO" sz="5400" spc="-290" dirty="0" smtClean="0">
                <a:latin typeface="Arial"/>
                <a:cs typeface="Arial"/>
              </a:rPr>
              <a:t>ORIGEN DE LOS DATOS</a:t>
            </a:r>
            <a:endParaRPr sz="5400" dirty="0">
              <a:latin typeface="Arial"/>
              <a:cs typeface="Aria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
          <p:cNvSpPr/>
          <p:nvPr/>
        </p:nvSpPr>
        <p:spPr>
          <a:xfrm>
            <a:off x="-27711" y="3218"/>
            <a:ext cx="18301856" cy="111653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B2B6CA"/>
          </a:solidFill>
          <a:ln>
            <a:solidFill>
              <a:srgbClr val="B2B6CA"/>
            </a:solidFill>
          </a:ln>
        </p:spPr>
        <p:txBody>
          <a:bodyPr wrap="square" lIns="0" tIns="0" rIns="0" bIns="0" rtlCol="0"/>
          <a:lstStyle/>
          <a:p>
            <a:endParaRPr dirty="0"/>
          </a:p>
        </p:txBody>
      </p:sp>
      <p:sp>
        <p:nvSpPr>
          <p:cNvPr id="2" name="CuadroTexto 1"/>
          <p:cNvSpPr txBox="1"/>
          <p:nvPr/>
        </p:nvSpPr>
        <p:spPr>
          <a:xfrm>
            <a:off x="124295" y="223075"/>
            <a:ext cx="4821778" cy="857580"/>
          </a:xfrm>
          <a:prstGeom prst="rect">
            <a:avLst/>
          </a:prstGeom>
          <a:noFill/>
        </p:spPr>
        <p:txBody>
          <a:bodyPr wrap="square" rtlCol="0">
            <a:spAutoFit/>
          </a:bodyPr>
          <a:lstStyle/>
          <a:p>
            <a:pPr>
              <a:defRPr/>
            </a:pPr>
            <a:r>
              <a:rPr lang="es-CO" sz="4800" spc="-300" dirty="0" smtClean="0">
                <a:solidFill>
                  <a:schemeClr val="bg1"/>
                </a:solidFill>
                <a:latin typeface="Arial" panose="020B0604020202020204" pitchFamily="34" charset="0"/>
                <a:ea typeface="Roboto" pitchFamily="2" charset="0"/>
                <a:cs typeface="Arial" panose="020B0604020202020204" pitchFamily="34" charset="0"/>
              </a:rPr>
              <a:t>METODOLOGÍAS</a:t>
            </a:r>
            <a:endParaRPr lang="es-CO" sz="5400" spc="-300" dirty="0">
              <a:solidFill>
                <a:schemeClr val="bg1"/>
              </a:solidFill>
              <a:latin typeface="Arial" panose="020B0604020202020204" pitchFamily="34" charset="0"/>
              <a:ea typeface="Roboto" pitchFamily="2" charset="0"/>
              <a:cs typeface="Arial" panose="020B0604020202020204" pitchFamily="34" charset="0"/>
            </a:endParaRPr>
          </a:p>
        </p:txBody>
      </p:sp>
      <p:cxnSp>
        <p:nvCxnSpPr>
          <p:cNvPr id="3" name="Conector recto 2"/>
          <p:cNvCxnSpPr/>
          <p:nvPr/>
        </p:nvCxnSpPr>
        <p:spPr>
          <a:xfrm flipH="1">
            <a:off x="4875495" y="223075"/>
            <a:ext cx="0" cy="78853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95"/>
          <p:cNvGrpSpPr/>
          <p:nvPr/>
        </p:nvGrpSpPr>
        <p:grpSpPr>
          <a:xfrm>
            <a:off x="5120400" y="70339"/>
            <a:ext cx="914400" cy="1015057"/>
            <a:chOff x="7310438" y="3176588"/>
            <a:chExt cx="1028700" cy="1092200"/>
          </a:xfrm>
          <a:solidFill>
            <a:schemeClr val="bg1"/>
          </a:solidFill>
          <a:effectLst/>
        </p:grpSpPr>
        <p:sp>
          <p:nvSpPr>
            <p:cNvPr id="5" name="Freeform 53"/>
            <p:cNvSpPr>
              <a:spLocks noEditPoints="1"/>
            </p:cNvSpPr>
            <p:nvPr/>
          </p:nvSpPr>
          <p:spPr bwMode="auto">
            <a:xfrm>
              <a:off x="7556500" y="3455988"/>
              <a:ext cx="534988" cy="533400"/>
            </a:xfrm>
            <a:custGeom>
              <a:avLst/>
              <a:gdLst>
                <a:gd name="T0" fmla="*/ 172 w 337"/>
                <a:gd name="T1" fmla="*/ 174 h 336"/>
                <a:gd name="T2" fmla="*/ 107 w 337"/>
                <a:gd name="T3" fmla="*/ 283 h 336"/>
                <a:gd name="T4" fmla="*/ 136 w 337"/>
                <a:gd name="T5" fmla="*/ 293 h 336"/>
                <a:gd name="T6" fmla="*/ 169 w 337"/>
                <a:gd name="T7" fmla="*/ 298 h 336"/>
                <a:gd name="T8" fmla="*/ 201 w 337"/>
                <a:gd name="T9" fmla="*/ 293 h 336"/>
                <a:gd name="T10" fmla="*/ 232 w 337"/>
                <a:gd name="T11" fmla="*/ 281 h 336"/>
                <a:gd name="T12" fmla="*/ 258 w 337"/>
                <a:gd name="T13" fmla="*/ 261 h 336"/>
                <a:gd name="T14" fmla="*/ 278 w 337"/>
                <a:gd name="T15" fmla="*/ 237 h 336"/>
                <a:gd name="T16" fmla="*/ 292 w 337"/>
                <a:gd name="T17" fmla="*/ 208 h 336"/>
                <a:gd name="T18" fmla="*/ 298 w 337"/>
                <a:gd name="T19" fmla="*/ 174 h 336"/>
                <a:gd name="T20" fmla="*/ 172 w 337"/>
                <a:gd name="T21" fmla="*/ 174 h 336"/>
                <a:gd name="T22" fmla="*/ 96 w 337"/>
                <a:gd name="T23" fmla="*/ 61 h 336"/>
                <a:gd name="T24" fmla="*/ 73 w 337"/>
                <a:gd name="T25" fmla="*/ 81 h 336"/>
                <a:gd name="T26" fmla="*/ 55 w 337"/>
                <a:gd name="T27" fmla="*/ 107 h 336"/>
                <a:gd name="T28" fmla="*/ 42 w 337"/>
                <a:gd name="T29" fmla="*/ 136 h 336"/>
                <a:gd name="T30" fmla="*/ 39 w 337"/>
                <a:gd name="T31" fmla="*/ 168 h 336"/>
                <a:gd name="T32" fmla="*/ 42 w 337"/>
                <a:gd name="T33" fmla="*/ 200 h 336"/>
                <a:gd name="T34" fmla="*/ 55 w 337"/>
                <a:gd name="T35" fmla="*/ 229 h 336"/>
                <a:gd name="T36" fmla="*/ 73 w 337"/>
                <a:gd name="T37" fmla="*/ 255 h 336"/>
                <a:gd name="T38" fmla="*/ 96 w 337"/>
                <a:gd name="T39" fmla="*/ 275 h 336"/>
                <a:gd name="T40" fmla="*/ 162 w 337"/>
                <a:gd name="T41" fmla="*/ 168 h 336"/>
                <a:gd name="T42" fmla="*/ 96 w 337"/>
                <a:gd name="T43" fmla="*/ 61 h 336"/>
                <a:gd name="T44" fmla="*/ 169 w 337"/>
                <a:gd name="T45" fmla="*/ 38 h 336"/>
                <a:gd name="T46" fmla="*/ 136 w 337"/>
                <a:gd name="T47" fmla="*/ 43 h 336"/>
                <a:gd name="T48" fmla="*/ 107 w 337"/>
                <a:gd name="T49" fmla="*/ 53 h 336"/>
                <a:gd name="T50" fmla="*/ 172 w 337"/>
                <a:gd name="T51" fmla="*/ 162 h 336"/>
                <a:gd name="T52" fmla="*/ 298 w 337"/>
                <a:gd name="T53" fmla="*/ 162 h 336"/>
                <a:gd name="T54" fmla="*/ 292 w 337"/>
                <a:gd name="T55" fmla="*/ 128 h 336"/>
                <a:gd name="T56" fmla="*/ 278 w 337"/>
                <a:gd name="T57" fmla="*/ 99 h 336"/>
                <a:gd name="T58" fmla="*/ 258 w 337"/>
                <a:gd name="T59" fmla="*/ 75 h 336"/>
                <a:gd name="T60" fmla="*/ 232 w 337"/>
                <a:gd name="T61" fmla="*/ 55 h 336"/>
                <a:gd name="T62" fmla="*/ 201 w 337"/>
                <a:gd name="T63" fmla="*/ 43 h 336"/>
                <a:gd name="T64" fmla="*/ 169 w 337"/>
                <a:gd name="T65" fmla="*/ 38 h 336"/>
                <a:gd name="T66" fmla="*/ 169 w 337"/>
                <a:gd name="T67" fmla="*/ 0 h 336"/>
                <a:gd name="T68" fmla="*/ 207 w 337"/>
                <a:gd name="T69" fmla="*/ 4 h 336"/>
                <a:gd name="T70" fmla="*/ 243 w 337"/>
                <a:gd name="T71" fmla="*/ 17 h 336"/>
                <a:gd name="T72" fmla="*/ 275 w 337"/>
                <a:gd name="T73" fmla="*/ 36 h 336"/>
                <a:gd name="T74" fmla="*/ 301 w 337"/>
                <a:gd name="T75" fmla="*/ 62 h 336"/>
                <a:gd name="T76" fmla="*/ 321 w 337"/>
                <a:gd name="T77" fmla="*/ 95 h 336"/>
                <a:gd name="T78" fmla="*/ 333 w 337"/>
                <a:gd name="T79" fmla="*/ 130 h 336"/>
                <a:gd name="T80" fmla="*/ 337 w 337"/>
                <a:gd name="T81" fmla="*/ 168 h 336"/>
                <a:gd name="T82" fmla="*/ 333 w 337"/>
                <a:gd name="T83" fmla="*/ 206 h 336"/>
                <a:gd name="T84" fmla="*/ 321 w 337"/>
                <a:gd name="T85" fmla="*/ 241 h 336"/>
                <a:gd name="T86" fmla="*/ 301 w 337"/>
                <a:gd name="T87" fmla="*/ 274 h 336"/>
                <a:gd name="T88" fmla="*/ 275 w 337"/>
                <a:gd name="T89" fmla="*/ 300 h 336"/>
                <a:gd name="T90" fmla="*/ 243 w 337"/>
                <a:gd name="T91" fmla="*/ 319 h 336"/>
                <a:gd name="T92" fmla="*/ 207 w 337"/>
                <a:gd name="T93" fmla="*/ 332 h 336"/>
                <a:gd name="T94" fmla="*/ 169 w 337"/>
                <a:gd name="T95" fmla="*/ 336 h 336"/>
                <a:gd name="T96" fmla="*/ 129 w 337"/>
                <a:gd name="T97" fmla="*/ 332 h 336"/>
                <a:gd name="T98" fmla="*/ 94 w 337"/>
                <a:gd name="T99" fmla="*/ 319 h 336"/>
                <a:gd name="T100" fmla="*/ 64 w 337"/>
                <a:gd name="T101" fmla="*/ 300 h 336"/>
                <a:gd name="T102" fmla="*/ 38 w 337"/>
                <a:gd name="T103" fmla="*/ 274 h 336"/>
                <a:gd name="T104" fmla="*/ 18 w 337"/>
                <a:gd name="T105" fmla="*/ 241 h 336"/>
                <a:gd name="T106" fmla="*/ 4 w 337"/>
                <a:gd name="T107" fmla="*/ 206 h 336"/>
                <a:gd name="T108" fmla="*/ 0 w 337"/>
                <a:gd name="T109" fmla="*/ 168 h 336"/>
                <a:gd name="T110" fmla="*/ 4 w 337"/>
                <a:gd name="T111" fmla="*/ 130 h 336"/>
                <a:gd name="T112" fmla="*/ 18 w 337"/>
                <a:gd name="T113" fmla="*/ 95 h 336"/>
                <a:gd name="T114" fmla="*/ 38 w 337"/>
                <a:gd name="T115" fmla="*/ 62 h 336"/>
                <a:gd name="T116" fmla="*/ 64 w 337"/>
                <a:gd name="T117" fmla="*/ 36 h 336"/>
                <a:gd name="T118" fmla="*/ 94 w 337"/>
                <a:gd name="T119" fmla="*/ 17 h 336"/>
                <a:gd name="T120" fmla="*/ 129 w 337"/>
                <a:gd name="T121" fmla="*/ 4 h 336"/>
                <a:gd name="T122" fmla="*/ 169 w 337"/>
                <a:gd name="T12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7" h="336">
                  <a:moveTo>
                    <a:pt x="172" y="174"/>
                  </a:moveTo>
                  <a:lnTo>
                    <a:pt x="107" y="283"/>
                  </a:lnTo>
                  <a:lnTo>
                    <a:pt x="136" y="293"/>
                  </a:lnTo>
                  <a:lnTo>
                    <a:pt x="169" y="298"/>
                  </a:lnTo>
                  <a:lnTo>
                    <a:pt x="201" y="293"/>
                  </a:lnTo>
                  <a:lnTo>
                    <a:pt x="232" y="281"/>
                  </a:lnTo>
                  <a:lnTo>
                    <a:pt x="258" y="261"/>
                  </a:lnTo>
                  <a:lnTo>
                    <a:pt x="278" y="237"/>
                  </a:lnTo>
                  <a:lnTo>
                    <a:pt x="292" y="208"/>
                  </a:lnTo>
                  <a:lnTo>
                    <a:pt x="298" y="174"/>
                  </a:lnTo>
                  <a:lnTo>
                    <a:pt x="172" y="174"/>
                  </a:lnTo>
                  <a:close/>
                  <a:moveTo>
                    <a:pt x="96" y="61"/>
                  </a:moveTo>
                  <a:lnTo>
                    <a:pt x="73" y="81"/>
                  </a:lnTo>
                  <a:lnTo>
                    <a:pt x="55" y="107"/>
                  </a:lnTo>
                  <a:lnTo>
                    <a:pt x="42" y="136"/>
                  </a:lnTo>
                  <a:lnTo>
                    <a:pt x="39" y="168"/>
                  </a:lnTo>
                  <a:lnTo>
                    <a:pt x="42" y="200"/>
                  </a:lnTo>
                  <a:lnTo>
                    <a:pt x="55" y="229"/>
                  </a:lnTo>
                  <a:lnTo>
                    <a:pt x="73" y="255"/>
                  </a:lnTo>
                  <a:lnTo>
                    <a:pt x="96" y="275"/>
                  </a:lnTo>
                  <a:lnTo>
                    <a:pt x="162" y="168"/>
                  </a:lnTo>
                  <a:lnTo>
                    <a:pt x="96" y="61"/>
                  </a:lnTo>
                  <a:close/>
                  <a:moveTo>
                    <a:pt x="169" y="38"/>
                  </a:moveTo>
                  <a:lnTo>
                    <a:pt x="136" y="43"/>
                  </a:lnTo>
                  <a:lnTo>
                    <a:pt x="107" y="53"/>
                  </a:lnTo>
                  <a:lnTo>
                    <a:pt x="172" y="162"/>
                  </a:lnTo>
                  <a:lnTo>
                    <a:pt x="298" y="162"/>
                  </a:lnTo>
                  <a:lnTo>
                    <a:pt x="292" y="128"/>
                  </a:lnTo>
                  <a:lnTo>
                    <a:pt x="278" y="99"/>
                  </a:lnTo>
                  <a:lnTo>
                    <a:pt x="258" y="75"/>
                  </a:lnTo>
                  <a:lnTo>
                    <a:pt x="232" y="55"/>
                  </a:lnTo>
                  <a:lnTo>
                    <a:pt x="201" y="43"/>
                  </a:lnTo>
                  <a:lnTo>
                    <a:pt x="169" y="38"/>
                  </a:lnTo>
                  <a:close/>
                  <a:moveTo>
                    <a:pt x="169" y="0"/>
                  </a:moveTo>
                  <a:lnTo>
                    <a:pt x="207" y="4"/>
                  </a:lnTo>
                  <a:lnTo>
                    <a:pt x="243" y="17"/>
                  </a:lnTo>
                  <a:lnTo>
                    <a:pt x="275" y="36"/>
                  </a:lnTo>
                  <a:lnTo>
                    <a:pt x="301" y="62"/>
                  </a:lnTo>
                  <a:lnTo>
                    <a:pt x="321" y="95"/>
                  </a:lnTo>
                  <a:lnTo>
                    <a:pt x="333" y="130"/>
                  </a:lnTo>
                  <a:lnTo>
                    <a:pt x="337" y="168"/>
                  </a:lnTo>
                  <a:lnTo>
                    <a:pt x="333" y="206"/>
                  </a:lnTo>
                  <a:lnTo>
                    <a:pt x="321" y="241"/>
                  </a:lnTo>
                  <a:lnTo>
                    <a:pt x="301" y="274"/>
                  </a:lnTo>
                  <a:lnTo>
                    <a:pt x="275" y="300"/>
                  </a:lnTo>
                  <a:lnTo>
                    <a:pt x="243" y="319"/>
                  </a:lnTo>
                  <a:lnTo>
                    <a:pt x="207" y="332"/>
                  </a:lnTo>
                  <a:lnTo>
                    <a:pt x="169" y="336"/>
                  </a:lnTo>
                  <a:lnTo>
                    <a:pt x="129" y="332"/>
                  </a:lnTo>
                  <a:lnTo>
                    <a:pt x="94" y="319"/>
                  </a:lnTo>
                  <a:lnTo>
                    <a:pt x="64" y="300"/>
                  </a:lnTo>
                  <a:lnTo>
                    <a:pt x="38" y="274"/>
                  </a:lnTo>
                  <a:lnTo>
                    <a:pt x="18" y="241"/>
                  </a:lnTo>
                  <a:lnTo>
                    <a:pt x="4" y="206"/>
                  </a:lnTo>
                  <a:lnTo>
                    <a:pt x="0" y="168"/>
                  </a:lnTo>
                  <a:lnTo>
                    <a:pt x="4" y="130"/>
                  </a:lnTo>
                  <a:lnTo>
                    <a:pt x="18" y="95"/>
                  </a:lnTo>
                  <a:lnTo>
                    <a:pt x="38" y="62"/>
                  </a:lnTo>
                  <a:lnTo>
                    <a:pt x="64" y="36"/>
                  </a:lnTo>
                  <a:lnTo>
                    <a:pt x="94" y="17"/>
                  </a:lnTo>
                  <a:lnTo>
                    <a:pt x="129" y="4"/>
                  </a:lnTo>
                  <a:lnTo>
                    <a:pt x="169" y="0"/>
                  </a:lnTo>
                  <a:close/>
                </a:path>
              </a:pathLst>
            </a:custGeom>
            <a:grpFill/>
            <a:ln w="0">
              <a:noFill/>
              <a:prstDash val="solid"/>
              <a:round/>
              <a:headEnd/>
              <a:tailEnd/>
            </a:ln>
          </p:spPr>
          <p:txBody>
            <a:bodyPr vert="horz" wrap="square" lIns="137160" tIns="68580" rIns="137160" bIns="68580" numCol="1" anchor="t" anchorCtr="0" compatLnSpc="1">
              <a:prstTxWarp prst="textNoShape">
                <a:avLst/>
              </a:prstTxWarp>
            </a:bodyPr>
            <a:lstStyle/>
            <a:p>
              <a:endParaRPr lang="en-US" sz="2700" dirty="0"/>
            </a:p>
          </p:txBody>
        </p:sp>
        <p:sp>
          <p:nvSpPr>
            <p:cNvPr id="6" name="Freeform 54"/>
            <p:cNvSpPr>
              <a:spLocks noEditPoints="1"/>
            </p:cNvSpPr>
            <p:nvPr/>
          </p:nvSpPr>
          <p:spPr bwMode="auto">
            <a:xfrm>
              <a:off x="7310438" y="3176588"/>
              <a:ext cx="1028700" cy="1092200"/>
            </a:xfrm>
            <a:custGeom>
              <a:avLst/>
              <a:gdLst>
                <a:gd name="T0" fmla="*/ 278 w 648"/>
                <a:gd name="T1" fmla="*/ 656 h 688"/>
                <a:gd name="T2" fmla="*/ 362 w 648"/>
                <a:gd name="T3" fmla="*/ 645 h 688"/>
                <a:gd name="T4" fmla="*/ 604 w 648"/>
                <a:gd name="T5" fmla="*/ 460 h 688"/>
                <a:gd name="T6" fmla="*/ 563 w 648"/>
                <a:gd name="T7" fmla="*/ 518 h 688"/>
                <a:gd name="T8" fmla="*/ 619 w 648"/>
                <a:gd name="T9" fmla="*/ 466 h 688"/>
                <a:gd name="T10" fmla="*/ 32 w 648"/>
                <a:gd name="T11" fmla="*/ 460 h 688"/>
                <a:gd name="T12" fmla="*/ 83 w 648"/>
                <a:gd name="T13" fmla="*/ 529 h 688"/>
                <a:gd name="T14" fmla="*/ 54 w 648"/>
                <a:gd name="T15" fmla="*/ 465 h 688"/>
                <a:gd name="T16" fmla="*/ 564 w 648"/>
                <a:gd name="T17" fmla="*/ 159 h 688"/>
                <a:gd name="T18" fmla="*/ 593 w 648"/>
                <a:gd name="T19" fmla="*/ 223 h 688"/>
                <a:gd name="T20" fmla="*/ 577 w 648"/>
                <a:gd name="T21" fmla="*/ 148 h 688"/>
                <a:gd name="T22" fmla="*/ 43 w 648"/>
                <a:gd name="T23" fmla="*/ 228 h 688"/>
                <a:gd name="T24" fmla="*/ 84 w 648"/>
                <a:gd name="T25" fmla="*/ 170 h 688"/>
                <a:gd name="T26" fmla="*/ 274 w 648"/>
                <a:gd name="T27" fmla="*/ 50 h 688"/>
                <a:gd name="T28" fmla="*/ 203 w 648"/>
                <a:gd name="T29" fmla="*/ 136 h 688"/>
                <a:gd name="T30" fmla="*/ 93 w 648"/>
                <a:gd name="T31" fmla="*/ 153 h 688"/>
                <a:gd name="T32" fmla="*/ 64 w 648"/>
                <a:gd name="T33" fmla="*/ 231 h 688"/>
                <a:gd name="T34" fmla="*/ 90 w 648"/>
                <a:gd name="T35" fmla="*/ 292 h 688"/>
                <a:gd name="T36" fmla="*/ 90 w 648"/>
                <a:gd name="T37" fmla="*/ 396 h 688"/>
                <a:gd name="T38" fmla="*/ 64 w 648"/>
                <a:gd name="T39" fmla="*/ 457 h 688"/>
                <a:gd name="T40" fmla="*/ 93 w 648"/>
                <a:gd name="T41" fmla="*/ 535 h 688"/>
                <a:gd name="T42" fmla="*/ 203 w 648"/>
                <a:gd name="T43" fmla="*/ 552 h 688"/>
                <a:gd name="T44" fmla="*/ 274 w 648"/>
                <a:gd name="T45" fmla="*/ 638 h 688"/>
                <a:gd name="T46" fmla="*/ 361 w 648"/>
                <a:gd name="T47" fmla="*/ 627 h 688"/>
                <a:gd name="T48" fmla="*/ 407 w 648"/>
                <a:gd name="T49" fmla="*/ 569 h 688"/>
                <a:gd name="T50" fmla="*/ 497 w 648"/>
                <a:gd name="T51" fmla="*/ 523 h 688"/>
                <a:gd name="T52" fmla="*/ 575 w 648"/>
                <a:gd name="T53" fmla="*/ 466 h 688"/>
                <a:gd name="T54" fmla="*/ 566 w 648"/>
                <a:gd name="T55" fmla="*/ 405 h 688"/>
                <a:gd name="T56" fmla="*/ 560 w 648"/>
                <a:gd name="T57" fmla="*/ 304 h 688"/>
                <a:gd name="T58" fmla="*/ 592 w 648"/>
                <a:gd name="T59" fmla="*/ 237 h 688"/>
                <a:gd name="T60" fmla="*/ 551 w 648"/>
                <a:gd name="T61" fmla="*/ 170 h 688"/>
                <a:gd name="T62" fmla="*/ 476 w 648"/>
                <a:gd name="T63" fmla="*/ 159 h 688"/>
                <a:gd name="T64" fmla="*/ 392 w 648"/>
                <a:gd name="T65" fmla="*/ 102 h 688"/>
                <a:gd name="T66" fmla="*/ 304 w 648"/>
                <a:gd name="T67" fmla="*/ 66 h 688"/>
                <a:gd name="T68" fmla="*/ 278 w 648"/>
                <a:gd name="T69" fmla="*/ 32 h 688"/>
                <a:gd name="T70" fmla="*/ 343 w 648"/>
                <a:gd name="T71" fmla="*/ 52 h 688"/>
                <a:gd name="T72" fmla="*/ 366 w 648"/>
                <a:gd name="T73" fmla="*/ 26 h 688"/>
                <a:gd name="T74" fmla="*/ 379 w 648"/>
                <a:gd name="T75" fmla="*/ 1 h 688"/>
                <a:gd name="T76" fmla="*/ 387 w 648"/>
                <a:gd name="T77" fmla="*/ 9 h 688"/>
                <a:gd name="T78" fmla="*/ 581 w 648"/>
                <a:gd name="T79" fmla="*/ 121 h 688"/>
                <a:gd name="T80" fmla="*/ 592 w 648"/>
                <a:gd name="T81" fmla="*/ 124 h 688"/>
                <a:gd name="T82" fmla="*/ 648 w 648"/>
                <a:gd name="T83" fmla="*/ 225 h 688"/>
                <a:gd name="T84" fmla="*/ 586 w 648"/>
                <a:gd name="T85" fmla="*/ 300 h 688"/>
                <a:gd name="T86" fmla="*/ 645 w 648"/>
                <a:gd name="T87" fmla="*/ 456 h 688"/>
                <a:gd name="T88" fmla="*/ 647 w 648"/>
                <a:gd name="T89" fmla="*/ 471 h 688"/>
                <a:gd name="T90" fmla="*/ 583 w 648"/>
                <a:gd name="T91" fmla="*/ 567 h 688"/>
                <a:gd name="T92" fmla="*/ 456 w 648"/>
                <a:gd name="T93" fmla="*/ 575 h 688"/>
                <a:gd name="T94" fmla="*/ 385 w 648"/>
                <a:gd name="T95" fmla="*/ 682 h 688"/>
                <a:gd name="T96" fmla="*/ 272 w 648"/>
                <a:gd name="T97" fmla="*/ 688 h 688"/>
                <a:gd name="T98" fmla="*/ 260 w 648"/>
                <a:gd name="T99" fmla="*/ 679 h 688"/>
                <a:gd name="T100" fmla="*/ 155 w 648"/>
                <a:gd name="T101" fmla="*/ 549 h 688"/>
                <a:gd name="T102" fmla="*/ 60 w 648"/>
                <a:gd name="T103" fmla="*/ 567 h 688"/>
                <a:gd name="T104" fmla="*/ 0 w 648"/>
                <a:gd name="T105" fmla="*/ 466 h 688"/>
                <a:gd name="T106" fmla="*/ 3 w 648"/>
                <a:gd name="T107" fmla="*/ 456 h 688"/>
                <a:gd name="T108" fmla="*/ 3 w 648"/>
                <a:gd name="T109" fmla="*/ 232 h 688"/>
                <a:gd name="T110" fmla="*/ 0 w 648"/>
                <a:gd name="T111" fmla="*/ 222 h 688"/>
                <a:gd name="T112" fmla="*/ 60 w 648"/>
                <a:gd name="T113" fmla="*/ 121 h 688"/>
                <a:gd name="T114" fmla="*/ 155 w 648"/>
                <a:gd name="T115" fmla="*/ 139 h 688"/>
                <a:gd name="T116" fmla="*/ 260 w 648"/>
                <a:gd name="T117" fmla="*/ 9 h 688"/>
                <a:gd name="T118" fmla="*/ 272 w 648"/>
                <a:gd name="T119" fmla="*/ 0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48" h="688">
                  <a:moveTo>
                    <a:pt x="304" y="636"/>
                  </a:moveTo>
                  <a:lnTo>
                    <a:pt x="294" y="639"/>
                  </a:lnTo>
                  <a:lnTo>
                    <a:pt x="284" y="645"/>
                  </a:lnTo>
                  <a:lnTo>
                    <a:pt x="278" y="656"/>
                  </a:lnTo>
                  <a:lnTo>
                    <a:pt x="281" y="662"/>
                  </a:lnTo>
                  <a:lnTo>
                    <a:pt x="366" y="662"/>
                  </a:lnTo>
                  <a:lnTo>
                    <a:pt x="369" y="656"/>
                  </a:lnTo>
                  <a:lnTo>
                    <a:pt x="362" y="645"/>
                  </a:lnTo>
                  <a:lnTo>
                    <a:pt x="355" y="639"/>
                  </a:lnTo>
                  <a:lnTo>
                    <a:pt x="343" y="636"/>
                  </a:lnTo>
                  <a:lnTo>
                    <a:pt x="304" y="636"/>
                  </a:lnTo>
                  <a:close/>
                  <a:moveTo>
                    <a:pt x="604" y="460"/>
                  </a:moveTo>
                  <a:lnTo>
                    <a:pt x="593" y="465"/>
                  </a:lnTo>
                  <a:lnTo>
                    <a:pt x="586" y="472"/>
                  </a:lnTo>
                  <a:lnTo>
                    <a:pt x="567" y="506"/>
                  </a:lnTo>
                  <a:lnTo>
                    <a:pt x="563" y="518"/>
                  </a:lnTo>
                  <a:lnTo>
                    <a:pt x="564" y="529"/>
                  </a:lnTo>
                  <a:lnTo>
                    <a:pt x="572" y="538"/>
                  </a:lnTo>
                  <a:lnTo>
                    <a:pt x="577" y="540"/>
                  </a:lnTo>
                  <a:lnTo>
                    <a:pt x="619" y="466"/>
                  </a:lnTo>
                  <a:lnTo>
                    <a:pt x="615" y="460"/>
                  </a:lnTo>
                  <a:lnTo>
                    <a:pt x="604" y="460"/>
                  </a:lnTo>
                  <a:close/>
                  <a:moveTo>
                    <a:pt x="43" y="460"/>
                  </a:moveTo>
                  <a:lnTo>
                    <a:pt x="32" y="460"/>
                  </a:lnTo>
                  <a:lnTo>
                    <a:pt x="28" y="466"/>
                  </a:lnTo>
                  <a:lnTo>
                    <a:pt x="70" y="540"/>
                  </a:lnTo>
                  <a:lnTo>
                    <a:pt x="77" y="538"/>
                  </a:lnTo>
                  <a:lnTo>
                    <a:pt x="83" y="529"/>
                  </a:lnTo>
                  <a:lnTo>
                    <a:pt x="84" y="518"/>
                  </a:lnTo>
                  <a:lnTo>
                    <a:pt x="81" y="506"/>
                  </a:lnTo>
                  <a:lnTo>
                    <a:pt x="61" y="472"/>
                  </a:lnTo>
                  <a:lnTo>
                    <a:pt x="54" y="465"/>
                  </a:lnTo>
                  <a:lnTo>
                    <a:pt x="43" y="460"/>
                  </a:lnTo>
                  <a:close/>
                  <a:moveTo>
                    <a:pt x="577" y="148"/>
                  </a:moveTo>
                  <a:lnTo>
                    <a:pt x="572" y="150"/>
                  </a:lnTo>
                  <a:lnTo>
                    <a:pt x="564" y="159"/>
                  </a:lnTo>
                  <a:lnTo>
                    <a:pt x="563" y="170"/>
                  </a:lnTo>
                  <a:lnTo>
                    <a:pt x="567" y="182"/>
                  </a:lnTo>
                  <a:lnTo>
                    <a:pt x="586" y="216"/>
                  </a:lnTo>
                  <a:lnTo>
                    <a:pt x="593" y="223"/>
                  </a:lnTo>
                  <a:lnTo>
                    <a:pt x="604" y="228"/>
                  </a:lnTo>
                  <a:lnTo>
                    <a:pt x="615" y="228"/>
                  </a:lnTo>
                  <a:lnTo>
                    <a:pt x="619" y="222"/>
                  </a:lnTo>
                  <a:lnTo>
                    <a:pt x="577" y="148"/>
                  </a:lnTo>
                  <a:close/>
                  <a:moveTo>
                    <a:pt x="70" y="148"/>
                  </a:moveTo>
                  <a:lnTo>
                    <a:pt x="28" y="222"/>
                  </a:lnTo>
                  <a:lnTo>
                    <a:pt x="32" y="228"/>
                  </a:lnTo>
                  <a:lnTo>
                    <a:pt x="43" y="228"/>
                  </a:lnTo>
                  <a:lnTo>
                    <a:pt x="54" y="223"/>
                  </a:lnTo>
                  <a:lnTo>
                    <a:pt x="61" y="216"/>
                  </a:lnTo>
                  <a:lnTo>
                    <a:pt x="81" y="182"/>
                  </a:lnTo>
                  <a:lnTo>
                    <a:pt x="84" y="170"/>
                  </a:lnTo>
                  <a:lnTo>
                    <a:pt x="83" y="159"/>
                  </a:lnTo>
                  <a:lnTo>
                    <a:pt x="77" y="150"/>
                  </a:lnTo>
                  <a:lnTo>
                    <a:pt x="70" y="148"/>
                  </a:lnTo>
                  <a:close/>
                  <a:moveTo>
                    <a:pt x="274" y="50"/>
                  </a:moveTo>
                  <a:lnTo>
                    <a:pt x="255" y="102"/>
                  </a:lnTo>
                  <a:lnTo>
                    <a:pt x="252" y="115"/>
                  </a:lnTo>
                  <a:lnTo>
                    <a:pt x="240" y="119"/>
                  </a:lnTo>
                  <a:lnTo>
                    <a:pt x="203" y="136"/>
                  </a:lnTo>
                  <a:lnTo>
                    <a:pt x="171" y="159"/>
                  </a:lnTo>
                  <a:lnTo>
                    <a:pt x="162" y="167"/>
                  </a:lnTo>
                  <a:lnTo>
                    <a:pt x="150" y="165"/>
                  </a:lnTo>
                  <a:lnTo>
                    <a:pt x="93" y="153"/>
                  </a:lnTo>
                  <a:lnTo>
                    <a:pt x="96" y="170"/>
                  </a:lnTo>
                  <a:lnTo>
                    <a:pt x="92" y="188"/>
                  </a:lnTo>
                  <a:lnTo>
                    <a:pt x="72" y="222"/>
                  </a:lnTo>
                  <a:lnTo>
                    <a:pt x="64" y="231"/>
                  </a:lnTo>
                  <a:lnTo>
                    <a:pt x="55" y="237"/>
                  </a:lnTo>
                  <a:lnTo>
                    <a:pt x="44" y="240"/>
                  </a:lnTo>
                  <a:lnTo>
                    <a:pt x="81" y="283"/>
                  </a:lnTo>
                  <a:lnTo>
                    <a:pt x="90" y="292"/>
                  </a:lnTo>
                  <a:lnTo>
                    <a:pt x="87" y="304"/>
                  </a:lnTo>
                  <a:lnTo>
                    <a:pt x="84" y="344"/>
                  </a:lnTo>
                  <a:lnTo>
                    <a:pt x="87" y="384"/>
                  </a:lnTo>
                  <a:lnTo>
                    <a:pt x="90" y="396"/>
                  </a:lnTo>
                  <a:lnTo>
                    <a:pt x="81" y="405"/>
                  </a:lnTo>
                  <a:lnTo>
                    <a:pt x="44" y="448"/>
                  </a:lnTo>
                  <a:lnTo>
                    <a:pt x="55" y="451"/>
                  </a:lnTo>
                  <a:lnTo>
                    <a:pt x="64" y="457"/>
                  </a:lnTo>
                  <a:lnTo>
                    <a:pt x="72" y="466"/>
                  </a:lnTo>
                  <a:lnTo>
                    <a:pt x="92" y="500"/>
                  </a:lnTo>
                  <a:lnTo>
                    <a:pt x="96" y="518"/>
                  </a:lnTo>
                  <a:lnTo>
                    <a:pt x="93" y="535"/>
                  </a:lnTo>
                  <a:lnTo>
                    <a:pt x="150" y="523"/>
                  </a:lnTo>
                  <a:lnTo>
                    <a:pt x="162" y="521"/>
                  </a:lnTo>
                  <a:lnTo>
                    <a:pt x="171" y="529"/>
                  </a:lnTo>
                  <a:lnTo>
                    <a:pt x="203" y="552"/>
                  </a:lnTo>
                  <a:lnTo>
                    <a:pt x="240" y="569"/>
                  </a:lnTo>
                  <a:lnTo>
                    <a:pt x="252" y="573"/>
                  </a:lnTo>
                  <a:lnTo>
                    <a:pt x="255" y="586"/>
                  </a:lnTo>
                  <a:lnTo>
                    <a:pt x="274" y="638"/>
                  </a:lnTo>
                  <a:lnTo>
                    <a:pt x="286" y="627"/>
                  </a:lnTo>
                  <a:lnTo>
                    <a:pt x="304" y="622"/>
                  </a:lnTo>
                  <a:lnTo>
                    <a:pt x="343" y="622"/>
                  </a:lnTo>
                  <a:lnTo>
                    <a:pt x="361" y="627"/>
                  </a:lnTo>
                  <a:lnTo>
                    <a:pt x="373" y="638"/>
                  </a:lnTo>
                  <a:lnTo>
                    <a:pt x="392" y="586"/>
                  </a:lnTo>
                  <a:lnTo>
                    <a:pt x="396" y="573"/>
                  </a:lnTo>
                  <a:lnTo>
                    <a:pt x="407" y="569"/>
                  </a:lnTo>
                  <a:lnTo>
                    <a:pt x="444" y="552"/>
                  </a:lnTo>
                  <a:lnTo>
                    <a:pt x="476" y="529"/>
                  </a:lnTo>
                  <a:lnTo>
                    <a:pt x="486" y="521"/>
                  </a:lnTo>
                  <a:lnTo>
                    <a:pt x="497" y="523"/>
                  </a:lnTo>
                  <a:lnTo>
                    <a:pt x="554" y="535"/>
                  </a:lnTo>
                  <a:lnTo>
                    <a:pt x="551" y="518"/>
                  </a:lnTo>
                  <a:lnTo>
                    <a:pt x="555" y="500"/>
                  </a:lnTo>
                  <a:lnTo>
                    <a:pt x="575" y="466"/>
                  </a:lnTo>
                  <a:lnTo>
                    <a:pt x="583" y="457"/>
                  </a:lnTo>
                  <a:lnTo>
                    <a:pt x="592" y="451"/>
                  </a:lnTo>
                  <a:lnTo>
                    <a:pt x="603" y="448"/>
                  </a:lnTo>
                  <a:lnTo>
                    <a:pt x="566" y="405"/>
                  </a:lnTo>
                  <a:lnTo>
                    <a:pt x="557" y="396"/>
                  </a:lnTo>
                  <a:lnTo>
                    <a:pt x="560" y="384"/>
                  </a:lnTo>
                  <a:lnTo>
                    <a:pt x="563" y="344"/>
                  </a:lnTo>
                  <a:lnTo>
                    <a:pt x="560" y="304"/>
                  </a:lnTo>
                  <a:lnTo>
                    <a:pt x="557" y="292"/>
                  </a:lnTo>
                  <a:lnTo>
                    <a:pt x="566" y="283"/>
                  </a:lnTo>
                  <a:lnTo>
                    <a:pt x="603" y="240"/>
                  </a:lnTo>
                  <a:lnTo>
                    <a:pt x="592" y="237"/>
                  </a:lnTo>
                  <a:lnTo>
                    <a:pt x="583" y="231"/>
                  </a:lnTo>
                  <a:lnTo>
                    <a:pt x="575" y="222"/>
                  </a:lnTo>
                  <a:lnTo>
                    <a:pt x="555" y="188"/>
                  </a:lnTo>
                  <a:lnTo>
                    <a:pt x="551" y="170"/>
                  </a:lnTo>
                  <a:lnTo>
                    <a:pt x="554" y="153"/>
                  </a:lnTo>
                  <a:lnTo>
                    <a:pt x="497" y="165"/>
                  </a:lnTo>
                  <a:lnTo>
                    <a:pt x="486" y="167"/>
                  </a:lnTo>
                  <a:lnTo>
                    <a:pt x="476" y="159"/>
                  </a:lnTo>
                  <a:lnTo>
                    <a:pt x="444" y="136"/>
                  </a:lnTo>
                  <a:lnTo>
                    <a:pt x="407" y="119"/>
                  </a:lnTo>
                  <a:lnTo>
                    <a:pt x="396" y="115"/>
                  </a:lnTo>
                  <a:lnTo>
                    <a:pt x="392" y="102"/>
                  </a:lnTo>
                  <a:lnTo>
                    <a:pt x="373" y="50"/>
                  </a:lnTo>
                  <a:lnTo>
                    <a:pt x="361" y="61"/>
                  </a:lnTo>
                  <a:lnTo>
                    <a:pt x="343" y="66"/>
                  </a:lnTo>
                  <a:lnTo>
                    <a:pt x="304" y="66"/>
                  </a:lnTo>
                  <a:lnTo>
                    <a:pt x="286" y="61"/>
                  </a:lnTo>
                  <a:lnTo>
                    <a:pt x="274" y="50"/>
                  </a:lnTo>
                  <a:close/>
                  <a:moveTo>
                    <a:pt x="281" y="26"/>
                  </a:moveTo>
                  <a:lnTo>
                    <a:pt x="278" y="32"/>
                  </a:lnTo>
                  <a:lnTo>
                    <a:pt x="284" y="43"/>
                  </a:lnTo>
                  <a:lnTo>
                    <a:pt x="294" y="49"/>
                  </a:lnTo>
                  <a:lnTo>
                    <a:pt x="304" y="52"/>
                  </a:lnTo>
                  <a:lnTo>
                    <a:pt x="343" y="52"/>
                  </a:lnTo>
                  <a:lnTo>
                    <a:pt x="355" y="49"/>
                  </a:lnTo>
                  <a:lnTo>
                    <a:pt x="362" y="43"/>
                  </a:lnTo>
                  <a:lnTo>
                    <a:pt x="369" y="32"/>
                  </a:lnTo>
                  <a:lnTo>
                    <a:pt x="366" y="26"/>
                  </a:lnTo>
                  <a:lnTo>
                    <a:pt x="281" y="26"/>
                  </a:lnTo>
                  <a:close/>
                  <a:moveTo>
                    <a:pt x="272" y="0"/>
                  </a:moveTo>
                  <a:lnTo>
                    <a:pt x="375" y="0"/>
                  </a:lnTo>
                  <a:lnTo>
                    <a:pt x="379" y="1"/>
                  </a:lnTo>
                  <a:lnTo>
                    <a:pt x="382" y="3"/>
                  </a:lnTo>
                  <a:lnTo>
                    <a:pt x="385" y="6"/>
                  </a:lnTo>
                  <a:lnTo>
                    <a:pt x="387" y="9"/>
                  </a:lnTo>
                  <a:lnTo>
                    <a:pt x="387" y="9"/>
                  </a:lnTo>
                  <a:lnTo>
                    <a:pt x="416" y="95"/>
                  </a:lnTo>
                  <a:lnTo>
                    <a:pt x="456" y="113"/>
                  </a:lnTo>
                  <a:lnTo>
                    <a:pt x="492" y="139"/>
                  </a:lnTo>
                  <a:lnTo>
                    <a:pt x="581" y="121"/>
                  </a:lnTo>
                  <a:lnTo>
                    <a:pt x="581" y="121"/>
                  </a:lnTo>
                  <a:lnTo>
                    <a:pt x="583" y="121"/>
                  </a:lnTo>
                  <a:lnTo>
                    <a:pt x="587" y="121"/>
                  </a:lnTo>
                  <a:lnTo>
                    <a:pt x="592" y="124"/>
                  </a:lnTo>
                  <a:lnTo>
                    <a:pt x="595" y="127"/>
                  </a:lnTo>
                  <a:lnTo>
                    <a:pt x="647" y="217"/>
                  </a:lnTo>
                  <a:lnTo>
                    <a:pt x="648" y="222"/>
                  </a:lnTo>
                  <a:lnTo>
                    <a:pt x="648" y="225"/>
                  </a:lnTo>
                  <a:lnTo>
                    <a:pt x="647" y="229"/>
                  </a:lnTo>
                  <a:lnTo>
                    <a:pt x="645" y="232"/>
                  </a:lnTo>
                  <a:lnTo>
                    <a:pt x="645" y="232"/>
                  </a:lnTo>
                  <a:lnTo>
                    <a:pt x="586" y="300"/>
                  </a:lnTo>
                  <a:lnTo>
                    <a:pt x="589" y="344"/>
                  </a:lnTo>
                  <a:lnTo>
                    <a:pt x="586" y="388"/>
                  </a:lnTo>
                  <a:lnTo>
                    <a:pt x="645" y="456"/>
                  </a:lnTo>
                  <a:lnTo>
                    <a:pt x="645" y="456"/>
                  </a:lnTo>
                  <a:lnTo>
                    <a:pt x="647" y="459"/>
                  </a:lnTo>
                  <a:lnTo>
                    <a:pt x="648" y="463"/>
                  </a:lnTo>
                  <a:lnTo>
                    <a:pt x="648" y="466"/>
                  </a:lnTo>
                  <a:lnTo>
                    <a:pt x="647" y="471"/>
                  </a:lnTo>
                  <a:lnTo>
                    <a:pt x="595" y="561"/>
                  </a:lnTo>
                  <a:lnTo>
                    <a:pt x="592" y="564"/>
                  </a:lnTo>
                  <a:lnTo>
                    <a:pt x="587" y="567"/>
                  </a:lnTo>
                  <a:lnTo>
                    <a:pt x="583" y="567"/>
                  </a:lnTo>
                  <a:lnTo>
                    <a:pt x="581" y="567"/>
                  </a:lnTo>
                  <a:lnTo>
                    <a:pt x="581" y="567"/>
                  </a:lnTo>
                  <a:lnTo>
                    <a:pt x="492" y="549"/>
                  </a:lnTo>
                  <a:lnTo>
                    <a:pt x="456" y="575"/>
                  </a:lnTo>
                  <a:lnTo>
                    <a:pt x="416" y="593"/>
                  </a:lnTo>
                  <a:lnTo>
                    <a:pt x="387" y="679"/>
                  </a:lnTo>
                  <a:lnTo>
                    <a:pt x="387" y="679"/>
                  </a:lnTo>
                  <a:lnTo>
                    <a:pt x="385" y="682"/>
                  </a:lnTo>
                  <a:lnTo>
                    <a:pt x="382" y="685"/>
                  </a:lnTo>
                  <a:lnTo>
                    <a:pt x="379" y="687"/>
                  </a:lnTo>
                  <a:lnTo>
                    <a:pt x="375" y="688"/>
                  </a:lnTo>
                  <a:lnTo>
                    <a:pt x="272" y="688"/>
                  </a:lnTo>
                  <a:lnTo>
                    <a:pt x="268" y="687"/>
                  </a:lnTo>
                  <a:lnTo>
                    <a:pt x="265" y="685"/>
                  </a:lnTo>
                  <a:lnTo>
                    <a:pt x="262" y="682"/>
                  </a:lnTo>
                  <a:lnTo>
                    <a:pt x="260" y="679"/>
                  </a:lnTo>
                  <a:lnTo>
                    <a:pt x="260" y="679"/>
                  </a:lnTo>
                  <a:lnTo>
                    <a:pt x="231" y="593"/>
                  </a:lnTo>
                  <a:lnTo>
                    <a:pt x="191" y="575"/>
                  </a:lnTo>
                  <a:lnTo>
                    <a:pt x="155" y="549"/>
                  </a:lnTo>
                  <a:lnTo>
                    <a:pt x="66" y="567"/>
                  </a:lnTo>
                  <a:lnTo>
                    <a:pt x="66" y="567"/>
                  </a:lnTo>
                  <a:lnTo>
                    <a:pt x="64" y="567"/>
                  </a:lnTo>
                  <a:lnTo>
                    <a:pt x="60" y="567"/>
                  </a:lnTo>
                  <a:lnTo>
                    <a:pt x="55" y="564"/>
                  </a:lnTo>
                  <a:lnTo>
                    <a:pt x="52" y="561"/>
                  </a:lnTo>
                  <a:lnTo>
                    <a:pt x="2" y="471"/>
                  </a:lnTo>
                  <a:lnTo>
                    <a:pt x="0" y="466"/>
                  </a:lnTo>
                  <a:lnTo>
                    <a:pt x="0" y="463"/>
                  </a:lnTo>
                  <a:lnTo>
                    <a:pt x="0" y="459"/>
                  </a:lnTo>
                  <a:lnTo>
                    <a:pt x="3" y="456"/>
                  </a:lnTo>
                  <a:lnTo>
                    <a:pt x="3" y="456"/>
                  </a:lnTo>
                  <a:lnTo>
                    <a:pt x="63" y="388"/>
                  </a:lnTo>
                  <a:lnTo>
                    <a:pt x="58" y="344"/>
                  </a:lnTo>
                  <a:lnTo>
                    <a:pt x="63" y="300"/>
                  </a:lnTo>
                  <a:lnTo>
                    <a:pt x="3" y="232"/>
                  </a:lnTo>
                  <a:lnTo>
                    <a:pt x="3" y="232"/>
                  </a:lnTo>
                  <a:lnTo>
                    <a:pt x="0" y="229"/>
                  </a:lnTo>
                  <a:lnTo>
                    <a:pt x="0" y="225"/>
                  </a:lnTo>
                  <a:lnTo>
                    <a:pt x="0" y="222"/>
                  </a:lnTo>
                  <a:lnTo>
                    <a:pt x="2" y="217"/>
                  </a:lnTo>
                  <a:lnTo>
                    <a:pt x="52" y="127"/>
                  </a:lnTo>
                  <a:lnTo>
                    <a:pt x="55" y="124"/>
                  </a:lnTo>
                  <a:lnTo>
                    <a:pt x="60" y="121"/>
                  </a:lnTo>
                  <a:lnTo>
                    <a:pt x="64" y="121"/>
                  </a:lnTo>
                  <a:lnTo>
                    <a:pt x="66" y="121"/>
                  </a:lnTo>
                  <a:lnTo>
                    <a:pt x="66" y="121"/>
                  </a:lnTo>
                  <a:lnTo>
                    <a:pt x="155" y="139"/>
                  </a:lnTo>
                  <a:lnTo>
                    <a:pt x="191" y="113"/>
                  </a:lnTo>
                  <a:lnTo>
                    <a:pt x="231" y="95"/>
                  </a:lnTo>
                  <a:lnTo>
                    <a:pt x="260" y="9"/>
                  </a:lnTo>
                  <a:lnTo>
                    <a:pt x="260" y="9"/>
                  </a:lnTo>
                  <a:lnTo>
                    <a:pt x="262" y="6"/>
                  </a:lnTo>
                  <a:lnTo>
                    <a:pt x="265" y="3"/>
                  </a:lnTo>
                  <a:lnTo>
                    <a:pt x="268" y="1"/>
                  </a:lnTo>
                  <a:lnTo>
                    <a:pt x="272" y="0"/>
                  </a:lnTo>
                  <a:close/>
                </a:path>
              </a:pathLst>
            </a:custGeom>
            <a:grpFill/>
            <a:ln w="0">
              <a:noFill/>
              <a:prstDash val="solid"/>
              <a:round/>
              <a:headEnd/>
              <a:tailEnd/>
            </a:ln>
          </p:spPr>
          <p:txBody>
            <a:bodyPr vert="horz" wrap="square" lIns="137160" tIns="68580" rIns="137160" bIns="68580" numCol="1" anchor="t" anchorCtr="0" compatLnSpc="1">
              <a:prstTxWarp prst="textNoShape">
                <a:avLst/>
              </a:prstTxWarp>
            </a:bodyPr>
            <a:lstStyle/>
            <a:p>
              <a:endParaRPr lang="en-US" sz="2700" dirty="0"/>
            </a:p>
          </p:txBody>
        </p:sp>
      </p:grpSp>
      <p:graphicFrame>
        <p:nvGraphicFramePr>
          <p:cNvPr id="7" name="Diagrama 6"/>
          <p:cNvGraphicFramePr/>
          <p:nvPr>
            <p:extLst/>
          </p:nvPr>
        </p:nvGraphicFramePr>
        <p:xfrm>
          <a:off x="-1957056" y="2409701"/>
          <a:ext cx="13365482" cy="6362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2" name="Grupo 31"/>
          <p:cNvGrpSpPr/>
          <p:nvPr/>
        </p:nvGrpSpPr>
        <p:grpSpPr>
          <a:xfrm>
            <a:off x="9525000" y="2019300"/>
            <a:ext cx="8084251" cy="6470062"/>
            <a:chOff x="10515600" y="2705100"/>
            <a:chExt cx="8084251" cy="6470062"/>
          </a:xfrm>
        </p:grpSpPr>
        <p:sp>
          <p:nvSpPr>
            <p:cNvPr id="21" name="object 2"/>
            <p:cNvSpPr/>
            <p:nvPr/>
          </p:nvSpPr>
          <p:spPr>
            <a:xfrm>
              <a:off x="10515600" y="2705100"/>
              <a:ext cx="7993018" cy="6470062"/>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noFill/>
            <a:ln w="38100">
              <a:solidFill>
                <a:srgbClr val="B2B6CA"/>
              </a:solidFill>
              <a:prstDash val="sysDash"/>
            </a:ln>
          </p:spPr>
          <p:txBody>
            <a:bodyPr wrap="square" lIns="0" tIns="0" rIns="0" bIns="0" rtlCol="0"/>
            <a:lstStyle/>
            <a:p>
              <a:endParaRPr dirty="0"/>
            </a:p>
          </p:txBody>
        </p:sp>
        <p:sp>
          <p:nvSpPr>
            <p:cNvPr id="9" name="Freeform 27"/>
            <p:cNvSpPr>
              <a:spLocks noEditPoints="1"/>
            </p:cNvSpPr>
            <p:nvPr/>
          </p:nvSpPr>
          <p:spPr bwMode="auto">
            <a:xfrm>
              <a:off x="11045383" y="3001673"/>
              <a:ext cx="901184" cy="848792"/>
            </a:xfrm>
            <a:custGeom>
              <a:avLst/>
              <a:gdLst>
                <a:gd name="T0" fmla="*/ 357 w 6560"/>
                <a:gd name="T1" fmla="*/ 5683 h 6554"/>
                <a:gd name="T2" fmla="*/ 381 w 6560"/>
                <a:gd name="T3" fmla="*/ 5994 h 6554"/>
                <a:gd name="T4" fmla="*/ 620 w 6560"/>
                <a:gd name="T5" fmla="*/ 6197 h 6554"/>
                <a:gd name="T6" fmla="*/ 931 w 6560"/>
                <a:gd name="T7" fmla="*/ 6173 h 6554"/>
                <a:gd name="T8" fmla="*/ 1691 w 6560"/>
                <a:gd name="T9" fmla="*/ 4288 h 6554"/>
                <a:gd name="T10" fmla="*/ 4181 w 6560"/>
                <a:gd name="T11" fmla="*/ 337 h 6554"/>
                <a:gd name="T12" fmla="*/ 3536 w 6560"/>
                <a:gd name="T13" fmla="*/ 441 h 6554"/>
                <a:gd name="T14" fmla="*/ 2946 w 6560"/>
                <a:gd name="T15" fmla="*/ 751 h 6554"/>
                <a:gd name="T16" fmla="*/ 2459 w 6560"/>
                <a:gd name="T17" fmla="*/ 1276 h 6554"/>
                <a:gd name="T18" fmla="*/ 2184 w 6560"/>
                <a:gd name="T19" fmla="*/ 1939 h 6554"/>
                <a:gd name="T20" fmla="*/ 2158 w 6560"/>
                <a:gd name="T21" fmla="*/ 2669 h 6554"/>
                <a:gd name="T22" fmla="*/ 2385 w 6560"/>
                <a:gd name="T23" fmla="*/ 3353 h 6554"/>
                <a:gd name="T24" fmla="*/ 2842 w 6560"/>
                <a:gd name="T25" fmla="*/ 3919 h 6554"/>
                <a:gd name="T26" fmla="*/ 3443 w 6560"/>
                <a:gd name="T27" fmla="*/ 4280 h 6554"/>
                <a:gd name="T28" fmla="*/ 4113 w 6560"/>
                <a:gd name="T29" fmla="*/ 4415 h 6554"/>
                <a:gd name="T30" fmla="*/ 4787 w 6560"/>
                <a:gd name="T31" fmla="*/ 4326 h 6554"/>
                <a:gd name="T32" fmla="*/ 5405 w 6560"/>
                <a:gd name="T33" fmla="*/ 4009 h 6554"/>
                <a:gd name="T34" fmla="*/ 5900 w 6560"/>
                <a:gd name="T35" fmla="*/ 3478 h 6554"/>
                <a:gd name="T36" fmla="*/ 6175 w 6560"/>
                <a:gd name="T37" fmla="*/ 2813 h 6554"/>
                <a:gd name="T38" fmla="*/ 6201 w 6560"/>
                <a:gd name="T39" fmla="*/ 2083 h 6554"/>
                <a:gd name="T40" fmla="*/ 5974 w 6560"/>
                <a:gd name="T41" fmla="*/ 1399 h 6554"/>
                <a:gd name="T42" fmla="*/ 5523 w 6560"/>
                <a:gd name="T43" fmla="*/ 837 h 6554"/>
                <a:gd name="T44" fmla="*/ 4948 w 6560"/>
                <a:gd name="T45" fmla="*/ 486 h 6554"/>
                <a:gd name="T46" fmla="*/ 4310 w 6560"/>
                <a:gd name="T47" fmla="*/ 341 h 6554"/>
                <a:gd name="T48" fmla="*/ 4635 w 6560"/>
                <a:gd name="T49" fmla="*/ 44 h 6554"/>
                <a:gd name="T50" fmla="*/ 5355 w 6560"/>
                <a:gd name="T51" fmla="*/ 309 h 6554"/>
                <a:gd name="T52" fmla="*/ 5972 w 6560"/>
                <a:gd name="T53" fmla="*/ 809 h 6554"/>
                <a:gd name="T54" fmla="*/ 6381 w 6560"/>
                <a:gd name="T55" fmla="*/ 1465 h 6554"/>
                <a:gd name="T56" fmla="*/ 6554 w 6560"/>
                <a:gd name="T57" fmla="*/ 2219 h 6554"/>
                <a:gd name="T58" fmla="*/ 6478 w 6560"/>
                <a:gd name="T59" fmla="*/ 2994 h 6554"/>
                <a:gd name="T60" fmla="*/ 6161 w 6560"/>
                <a:gd name="T61" fmla="*/ 3696 h 6554"/>
                <a:gd name="T62" fmla="*/ 5619 w 6560"/>
                <a:gd name="T63" fmla="*/ 4270 h 6554"/>
                <a:gd name="T64" fmla="*/ 4930 w 6560"/>
                <a:gd name="T65" fmla="*/ 4632 h 6554"/>
                <a:gd name="T66" fmla="*/ 4181 w 6560"/>
                <a:gd name="T67" fmla="*/ 4754 h 6554"/>
                <a:gd name="T68" fmla="*/ 3431 w 6560"/>
                <a:gd name="T69" fmla="*/ 4632 h 6554"/>
                <a:gd name="T70" fmla="*/ 2744 w 6560"/>
                <a:gd name="T71" fmla="*/ 4274 h 6554"/>
                <a:gd name="T72" fmla="*/ 2663 w 6560"/>
                <a:gd name="T73" fmla="*/ 4800 h 6554"/>
                <a:gd name="T74" fmla="*/ 2647 w 6560"/>
                <a:gd name="T75" fmla="*/ 4957 h 6554"/>
                <a:gd name="T76" fmla="*/ 1069 w 6560"/>
                <a:gd name="T77" fmla="*/ 6480 h 6554"/>
                <a:gd name="T78" fmla="*/ 662 w 6560"/>
                <a:gd name="T79" fmla="*/ 6550 h 6554"/>
                <a:gd name="T80" fmla="*/ 281 w 6560"/>
                <a:gd name="T81" fmla="*/ 6393 h 6554"/>
                <a:gd name="T82" fmla="*/ 42 w 6560"/>
                <a:gd name="T83" fmla="*/ 6056 h 6554"/>
                <a:gd name="T84" fmla="*/ 18 w 6560"/>
                <a:gd name="T85" fmla="*/ 5641 h 6554"/>
                <a:gd name="T86" fmla="*/ 219 w 6560"/>
                <a:gd name="T87" fmla="*/ 5282 h 6554"/>
                <a:gd name="T88" fmla="*/ 1691 w 6560"/>
                <a:gd name="T89" fmla="*/ 3879 h 6554"/>
                <a:gd name="T90" fmla="*/ 2098 w 6560"/>
                <a:gd name="T91" fmla="*/ 4218 h 6554"/>
                <a:gd name="T92" fmla="*/ 2040 w 6560"/>
                <a:gd name="T93" fmla="*/ 3421 h 6554"/>
                <a:gd name="T94" fmla="*/ 1821 w 6560"/>
                <a:gd name="T95" fmla="*/ 2689 h 6554"/>
                <a:gd name="T96" fmla="*/ 1847 w 6560"/>
                <a:gd name="T97" fmla="*/ 1910 h 6554"/>
                <a:gd name="T98" fmla="*/ 2116 w 6560"/>
                <a:gd name="T99" fmla="*/ 1190 h 6554"/>
                <a:gd name="T100" fmla="*/ 2617 w 6560"/>
                <a:gd name="T101" fmla="*/ 584 h 6554"/>
                <a:gd name="T102" fmla="*/ 3285 w 6560"/>
                <a:gd name="T103" fmla="*/ 173 h 6554"/>
                <a:gd name="T104" fmla="*/ 4027 w 6560"/>
                <a:gd name="T105" fmla="*/ 4 h 6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60" h="6554">
                  <a:moveTo>
                    <a:pt x="1213" y="4766"/>
                  </a:moveTo>
                  <a:lnTo>
                    <a:pt x="457" y="5520"/>
                  </a:lnTo>
                  <a:lnTo>
                    <a:pt x="415" y="5569"/>
                  </a:lnTo>
                  <a:lnTo>
                    <a:pt x="381" y="5623"/>
                  </a:lnTo>
                  <a:lnTo>
                    <a:pt x="357" y="5683"/>
                  </a:lnTo>
                  <a:lnTo>
                    <a:pt x="343" y="5745"/>
                  </a:lnTo>
                  <a:lnTo>
                    <a:pt x="337" y="5809"/>
                  </a:lnTo>
                  <a:lnTo>
                    <a:pt x="343" y="5872"/>
                  </a:lnTo>
                  <a:lnTo>
                    <a:pt x="357" y="5934"/>
                  </a:lnTo>
                  <a:lnTo>
                    <a:pt x="381" y="5994"/>
                  </a:lnTo>
                  <a:lnTo>
                    <a:pt x="415" y="6048"/>
                  </a:lnTo>
                  <a:lnTo>
                    <a:pt x="457" y="6098"/>
                  </a:lnTo>
                  <a:lnTo>
                    <a:pt x="507" y="6139"/>
                  </a:lnTo>
                  <a:lnTo>
                    <a:pt x="560" y="6173"/>
                  </a:lnTo>
                  <a:lnTo>
                    <a:pt x="620" y="6197"/>
                  </a:lnTo>
                  <a:lnTo>
                    <a:pt x="682" y="6211"/>
                  </a:lnTo>
                  <a:lnTo>
                    <a:pt x="746" y="6217"/>
                  </a:lnTo>
                  <a:lnTo>
                    <a:pt x="810" y="6211"/>
                  </a:lnTo>
                  <a:lnTo>
                    <a:pt x="872" y="6197"/>
                  </a:lnTo>
                  <a:lnTo>
                    <a:pt x="931" y="6173"/>
                  </a:lnTo>
                  <a:lnTo>
                    <a:pt x="985" y="6139"/>
                  </a:lnTo>
                  <a:lnTo>
                    <a:pt x="1035" y="6098"/>
                  </a:lnTo>
                  <a:lnTo>
                    <a:pt x="1789" y="5342"/>
                  </a:lnTo>
                  <a:lnTo>
                    <a:pt x="1213" y="4766"/>
                  </a:lnTo>
                  <a:close/>
                  <a:moveTo>
                    <a:pt x="1691" y="4288"/>
                  </a:moveTo>
                  <a:lnTo>
                    <a:pt x="1450" y="4527"/>
                  </a:lnTo>
                  <a:lnTo>
                    <a:pt x="2028" y="5105"/>
                  </a:lnTo>
                  <a:lnTo>
                    <a:pt x="2268" y="4864"/>
                  </a:lnTo>
                  <a:lnTo>
                    <a:pt x="1691" y="4288"/>
                  </a:lnTo>
                  <a:close/>
                  <a:moveTo>
                    <a:pt x="4181" y="337"/>
                  </a:moveTo>
                  <a:lnTo>
                    <a:pt x="4049" y="341"/>
                  </a:lnTo>
                  <a:lnTo>
                    <a:pt x="3919" y="353"/>
                  </a:lnTo>
                  <a:lnTo>
                    <a:pt x="3790" y="375"/>
                  </a:lnTo>
                  <a:lnTo>
                    <a:pt x="3662" y="403"/>
                  </a:lnTo>
                  <a:lnTo>
                    <a:pt x="3536" y="441"/>
                  </a:lnTo>
                  <a:lnTo>
                    <a:pt x="3411" y="486"/>
                  </a:lnTo>
                  <a:lnTo>
                    <a:pt x="3289" y="540"/>
                  </a:lnTo>
                  <a:lnTo>
                    <a:pt x="3171" y="602"/>
                  </a:lnTo>
                  <a:lnTo>
                    <a:pt x="3056" y="672"/>
                  </a:lnTo>
                  <a:lnTo>
                    <a:pt x="2946" y="751"/>
                  </a:lnTo>
                  <a:lnTo>
                    <a:pt x="2838" y="837"/>
                  </a:lnTo>
                  <a:lnTo>
                    <a:pt x="2737" y="933"/>
                  </a:lnTo>
                  <a:lnTo>
                    <a:pt x="2635" y="1042"/>
                  </a:lnTo>
                  <a:lnTo>
                    <a:pt x="2543" y="1156"/>
                  </a:lnTo>
                  <a:lnTo>
                    <a:pt x="2459" y="1276"/>
                  </a:lnTo>
                  <a:lnTo>
                    <a:pt x="2385" y="1399"/>
                  </a:lnTo>
                  <a:lnTo>
                    <a:pt x="2322" y="1529"/>
                  </a:lnTo>
                  <a:lnTo>
                    <a:pt x="2266" y="1662"/>
                  </a:lnTo>
                  <a:lnTo>
                    <a:pt x="2220" y="1800"/>
                  </a:lnTo>
                  <a:lnTo>
                    <a:pt x="2184" y="1939"/>
                  </a:lnTo>
                  <a:lnTo>
                    <a:pt x="2158" y="2083"/>
                  </a:lnTo>
                  <a:lnTo>
                    <a:pt x="2144" y="2229"/>
                  </a:lnTo>
                  <a:lnTo>
                    <a:pt x="2138" y="2376"/>
                  </a:lnTo>
                  <a:lnTo>
                    <a:pt x="2144" y="2524"/>
                  </a:lnTo>
                  <a:lnTo>
                    <a:pt x="2158" y="2669"/>
                  </a:lnTo>
                  <a:lnTo>
                    <a:pt x="2184" y="2813"/>
                  </a:lnTo>
                  <a:lnTo>
                    <a:pt x="2220" y="2954"/>
                  </a:lnTo>
                  <a:lnTo>
                    <a:pt x="2266" y="3092"/>
                  </a:lnTo>
                  <a:lnTo>
                    <a:pt x="2322" y="3223"/>
                  </a:lnTo>
                  <a:lnTo>
                    <a:pt x="2385" y="3353"/>
                  </a:lnTo>
                  <a:lnTo>
                    <a:pt x="2459" y="3478"/>
                  </a:lnTo>
                  <a:lnTo>
                    <a:pt x="2543" y="3598"/>
                  </a:lnTo>
                  <a:lnTo>
                    <a:pt x="2635" y="3712"/>
                  </a:lnTo>
                  <a:lnTo>
                    <a:pt x="2737" y="3819"/>
                  </a:lnTo>
                  <a:lnTo>
                    <a:pt x="2842" y="3919"/>
                  </a:lnTo>
                  <a:lnTo>
                    <a:pt x="2954" y="4009"/>
                  </a:lnTo>
                  <a:lnTo>
                    <a:pt x="3072" y="4090"/>
                  </a:lnTo>
                  <a:lnTo>
                    <a:pt x="3191" y="4162"/>
                  </a:lnTo>
                  <a:lnTo>
                    <a:pt x="3317" y="4226"/>
                  </a:lnTo>
                  <a:lnTo>
                    <a:pt x="3443" y="4280"/>
                  </a:lnTo>
                  <a:lnTo>
                    <a:pt x="3574" y="4326"/>
                  </a:lnTo>
                  <a:lnTo>
                    <a:pt x="3706" y="4361"/>
                  </a:lnTo>
                  <a:lnTo>
                    <a:pt x="3839" y="4387"/>
                  </a:lnTo>
                  <a:lnTo>
                    <a:pt x="3975" y="4405"/>
                  </a:lnTo>
                  <a:lnTo>
                    <a:pt x="4113" y="4415"/>
                  </a:lnTo>
                  <a:lnTo>
                    <a:pt x="4248" y="4415"/>
                  </a:lnTo>
                  <a:lnTo>
                    <a:pt x="4384" y="4405"/>
                  </a:lnTo>
                  <a:lnTo>
                    <a:pt x="4520" y="4387"/>
                  </a:lnTo>
                  <a:lnTo>
                    <a:pt x="4653" y="4361"/>
                  </a:lnTo>
                  <a:lnTo>
                    <a:pt x="4787" y="4326"/>
                  </a:lnTo>
                  <a:lnTo>
                    <a:pt x="4917" y="4280"/>
                  </a:lnTo>
                  <a:lnTo>
                    <a:pt x="5044" y="4226"/>
                  </a:lnTo>
                  <a:lnTo>
                    <a:pt x="5168" y="4162"/>
                  </a:lnTo>
                  <a:lnTo>
                    <a:pt x="5290" y="4090"/>
                  </a:lnTo>
                  <a:lnTo>
                    <a:pt x="5405" y="4009"/>
                  </a:lnTo>
                  <a:lnTo>
                    <a:pt x="5517" y="3919"/>
                  </a:lnTo>
                  <a:lnTo>
                    <a:pt x="5625" y="3819"/>
                  </a:lnTo>
                  <a:lnTo>
                    <a:pt x="5724" y="3712"/>
                  </a:lnTo>
                  <a:lnTo>
                    <a:pt x="5816" y="3598"/>
                  </a:lnTo>
                  <a:lnTo>
                    <a:pt x="5900" y="3478"/>
                  </a:lnTo>
                  <a:lnTo>
                    <a:pt x="5974" y="3353"/>
                  </a:lnTo>
                  <a:lnTo>
                    <a:pt x="6039" y="3223"/>
                  </a:lnTo>
                  <a:lnTo>
                    <a:pt x="6093" y="3092"/>
                  </a:lnTo>
                  <a:lnTo>
                    <a:pt x="6139" y="2954"/>
                  </a:lnTo>
                  <a:lnTo>
                    <a:pt x="6175" y="2813"/>
                  </a:lnTo>
                  <a:lnTo>
                    <a:pt x="6201" y="2669"/>
                  </a:lnTo>
                  <a:lnTo>
                    <a:pt x="6217" y="2524"/>
                  </a:lnTo>
                  <a:lnTo>
                    <a:pt x="6223" y="2376"/>
                  </a:lnTo>
                  <a:lnTo>
                    <a:pt x="6217" y="2229"/>
                  </a:lnTo>
                  <a:lnTo>
                    <a:pt x="6201" y="2083"/>
                  </a:lnTo>
                  <a:lnTo>
                    <a:pt x="6175" y="1939"/>
                  </a:lnTo>
                  <a:lnTo>
                    <a:pt x="6139" y="1800"/>
                  </a:lnTo>
                  <a:lnTo>
                    <a:pt x="6093" y="1662"/>
                  </a:lnTo>
                  <a:lnTo>
                    <a:pt x="6039" y="1529"/>
                  </a:lnTo>
                  <a:lnTo>
                    <a:pt x="5974" y="1399"/>
                  </a:lnTo>
                  <a:lnTo>
                    <a:pt x="5900" y="1276"/>
                  </a:lnTo>
                  <a:lnTo>
                    <a:pt x="5816" y="1156"/>
                  </a:lnTo>
                  <a:lnTo>
                    <a:pt x="5724" y="1042"/>
                  </a:lnTo>
                  <a:lnTo>
                    <a:pt x="5625" y="933"/>
                  </a:lnTo>
                  <a:lnTo>
                    <a:pt x="5523" y="837"/>
                  </a:lnTo>
                  <a:lnTo>
                    <a:pt x="5415" y="751"/>
                  </a:lnTo>
                  <a:lnTo>
                    <a:pt x="5303" y="672"/>
                  </a:lnTo>
                  <a:lnTo>
                    <a:pt x="5190" y="602"/>
                  </a:lnTo>
                  <a:lnTo>
                    <a:pt x="5070" y="540"/>
                  </a:lnTo>
                  <a:lnTo>
                    <a:pt x="4948" y="486"/>
                  </a:lnTo>
                  <a:lnTo>
                    <a:pt x="4825" y="441"/>
                  </a:lnTo>
                  <a:lnTo>
                    <a:pt x="4699" y="403"/>
                  </a:lnTo>
                  <a:lnTo>
                    <a:pt x="4569" y="375"/>
                  </a:lnTo>
                  <a:lnTo>
                    <a:pt x="4442" y="353"/>
                  </a:lnTo>
                  <a:lnTo>
                    <a:pt x="4310" y="341"/>
                  </a:lnTo>
                  <a:lnTo>
                    <a:pt x="4181" y="337"/>
                  </a:lnTo>
                  <a:close/>
                  <a:moveTo>
                    <a:pt x="4181" y="0"/>
                  </a:moveTo>
                  <a:lnTo>
                    <a:pt x="4332" y="4"/>
                  </a:lnTo>
                  <a:lnTo>
                    <a:pt x="4484" y="18"/>
                  </a:lnTo>
                  <a:lnTo>
                    <a:pt x="4635" y="44"/>
                  </a:lnTo>
                  <a:lnTo>
                    <a:pt x="4785" y="78"/>
                  </a:lnTo>
                  <a:lnTo>
                    <a:pt x="4930" y="120"/>
                  </a:lnTo>
                  <a:lnTo>
                    <a:pt x="5076" y="173"/>
                  </a:lnTo>
                  <a:lnTo>
                    <a:pt x="5218" y="235"/>
                  </a:lnTo>
                  <a:lnTo>
                    <a:pt x="5355" y="309"/>
                  </a:lnTo>
                  <a:lnTo>
                    <a:pt x="5489" y="391"/>
                  </a:lnTo>
                  <a:lnTo>
                    <a:pt x="5619" y="482"/>
                  </a:lnTo>
                  <a:lnTo>
                    <a:pt x="5744" y="584"/>
                  </a:lnTo>
                  <a:lnTo>
                    <a:pt x="5862" y="696"/>
                  </a:lnTo>
                  <a:lnTo>
                    <a:pt x="5972" y="809"/>
                  </a:lnTo>
                  <a:lnTo>
                    <a:pt x="6069" y="931"/>
                  </a:lnTo>
                  <a:lnTo>
                    <a:pt x="6161" y="1058"/>
                  </a:lnTo>
                  <a:lnTo>
                    <a:pt x="6243" y="1190"/>
                  </a:lnTo>
                  <a:lnTo>
                    <a:pt x="6317" y="1326"/>
                  </a:lnTo>
                  <a:lnTo>
                    <a:pt x="6381" y="1465"/>
                  </a:lnTo>
                  <a:lnTo>
                    <a:pt x="6434" y="1611"/>
                  </a:lnTo>
                  <a:lnTo>
                    <a:pt x="6478" y="1758"/>
                  </a:lnTo>
                  <a:lnTo>
                    <a:pt x="6514" y="1910"/>
                  </a:lnTo>
                  <a:lnTo>
                    <a:pt x="6540" y="2063"/>
                  </a:lnTo>
                  <a:lnTo>
                    <a:pt x="6554" y="2219"/>
                  </a:lnTo>
                  <a:lnTo>
                    <a:pt x="6560" y="2376"/>
                  </a:lnTo>
                  <a:lnTo>
                    <a:pt x="6554" y="2534"/>
                  </a:lnTo>
                  <a:lnTo>
                    <a:pt x="6540" y="2691"/>
                  </a:lnTo>
                  <a:lnTo>
                    <a:pt x="6514" y="2844"/>
                  </a:lnTo>
                  <a:lnTo>
                    <a:pt x="6478" y="2994"/>
                  </a:lnTo>
                  <a:lnTo>
                    <a:pt x="6434" y="3143"/>
                  </a:lnTo>
                  <a:lnTo>
                    <a:pt x="6381" y="3287"/>
                  </a:lnTo>
                  <a:lnTo>
                    <a:pt x="6317" y="3427"/>
                  </a:lnTo>
                  <a:lnTo>
                    <a:pt x="6243" y="3564"/>
                  </a:lnTo>
                  <a:lnTo>
                    <a:pt x="6161" y="3696"/>
                  </a:lnTo>
                  <a:lnTo>
                    <a:pt x="6069" y="3821"/>
                  </a:lnTo>
                  <a:lnTo>
                    <a:pt x="5972" y="3943"/>
                  </a:lnTo>
                  <a:lnTo>
                    <a:pt x="5862" y="4058"/>
                  </a:lnTo>
                  <a:lnTo>
                    <a:pt x="5744" y="4170"/>
                  </a:lnTo>
                  <a:lnTo>
                    <a:pt x="5619" y="4270"/>
                  </a:lnTo>
                  <a:lnTo>
                    <a:pt x="5489" y="4361"/>
                  </a:lnTo>
                  <a:lnTo>
                    <a:pt x="5355" y="4445"/>
                  </a:lnTo>
                  <a:lnTo>
                    <a:pt x="5218" y="4517"/>
                  </a:lnTo>
                  <a:lnTo>
                    <a:pt x="5076" y="4579"/>
                  </a:lnTo>
                  <a:lnTo>
                    <a:pt x="4930" y="4632"/>
                  </a:lnTo>
                  <a:lnTo>
                    <a:pt x="4785" y="4676"/>
                  </a:lnTo>
                  <a:lnTo>
                    <a:pt x="4635" y="4710"/>
                  </a:lnTo>
                  <a:lnTo>
                    <a:pt x="4484" y="4734"/>
                  </a:lnTo>
                  <a:lnTo>
                    <a:pt x="4332" y="4748"/>
                  </a:lnTo>
                  <a:lnTo>
                    <a:pt x="4181" y="4754"/>
                  </a:lnTo>
                  <a:lnTo>
                    <a:pt x="4029" y="4748"/>
                  </a:lnTo>
                  <a:lnTo>
                    <a:pt x="3877" y="4734"/>
                  </a:lnTo>
                  <a:lnTo>
                    <a:pt x="3728" y="4710"/>
                  </a:lnTo>
                  <a:lnTo>
                    <a:pt x="3578" y="4676"/>
                  </a:lnTo>
                  <a:lnTo>
                    <a:pt x="3431" y="4632"/>
                  </a:lnTo>
                  <a:lnTo>
                    <a:pt x="3287" y="4581"/>
                  </a:lnTo>
                  <a:lnTo>
                    <a:pt x="3145" y="4519"/>
                  </a:lnTo>
                  <a:lnTo>
                    <a:pt x="3008" y="4447"/>
                  </a:lnTo>
                  <a:lnTo>
                    <a:pt x="2874" y="4365"/>
                  </a:lnTo>
                  <a:lnTo>
                    <a:pt x="2744" y="4274"/>
                  </a:lnTo>
                  <a:lnTo>
                    <a:pt x="2621" y="4172"/>
                  </a:lnTo>
                  <a:lnTo>
                    <a:pt x="2338" y="4457"/>
                  </a:lnTo>
                  <a:lnTo>
                    <a:pt x="2627" y="4744"/>
                  </a:lnTo>
                  <a:lnTo>
                    <a:pt x="2647" y="4770"/>
                  </a:lnTo>
                  <a:lnTo>
                    <a:pt x="2663" y="4800"/>
                  </a:lnTo>
                  <a:lnTo>
                    <a:pt x="2673" y="4832"/>
                  </a:lnTo>
                  <a:lnTo>
                    <a:pt x="2677" y="4864"/>
                  </a:lnTo>
                  <a:lnTo>
                    <a:pt x="2673" y="4898"/>
                  </a:lnTo>
                  <a:lnTo>
                    <a:pt x="2663" y="4929"/>
                  </a:lnTo>
                  <a:lnTo>
                    <a:pt x="2647" y="4957"/>
                  </a:lnTo>
                  <a:lnTo>
                    <a:pt x="2627" y="4983"/>
                  </a:lnTo>
                  <a:lnTo>
                    <a:pt x="1273" y="6335"/>
                  </a:lnTo>
                  <a:lnTo>
                    <a:pt x="1211" y="6393"/>
                  </a:lnTo>
                  <a:lnTo>
                    <a:pt x="1143" y="6440"/>
                  </a:lnTo>
                  <a:lnTo>
                    <a:pt x="1069" y="6480"/>
                  </a:lnTo>
                  <a:lnTo>
                    <a:pt x="993" y="6512"/>
                  </a:lnTo>
                  <a:lnTo>
                    <a:pt x="914" y="6536"/>
                  </a:lnTo>
                  <a:lnTo>
                    <a:pt x="830" y="6550"/>
                  </a:lnTo>
                  <a:lnTo>
                    <a:pt x="746" y="6554"/>
                  </a:lnTo>
                  <a:lnTo>
                    <a:pt x="662" y="6550"/>
                  </a:lnTo>
                  <a:lnTo>
                    <a:pt x="578" y="6536"/>
                  </a:lnTo>
                  <a:lnTo>
                    <a:pt x="499" y="6512"/>
                  </a:lnTo>
                  <a:lnTo>
                    <a:pt x="423" y="6480"/>
                  </a:lnTo>
                  <a:lnTo>
                    <a:pt x="349" y="6440"/>
                  </a:lnTo>
                  <a:lnTo>
                    <a:pt x="281" y="6393"/>
                  </a:lnTo>
                  <a:lnTo>
                    <a:pt x="219" y="6335"/>
                  </a:lnTo>
                  <a:lnTo>
                    <a:pt x="162" y="6273"/>
                  </a:lnTo>
                  <a:lnTo>
                    <a:pt x="114" y="6205"/>
                  </a:lnTo>
                  <a:lnTo>
                    <a:pt x="74" y="6131"/>
                  </a:lnTo>
                  <a:lnTo>
                    <a:pt x="42" y="6056"/>
                  </a:lnTo>
                  <a:lnTo>
                    <a:pt x="18" y="5976"/>
                  </a:lnTo>
                  <a:lnTo>
                    <a:pt x="4" y="5892"/>
                  </a:lnTo>
                  <a:lnTo>
                    <a:pt x="0" y="5809"/>
                  </a:lnTo>
                  <a:lnTo>
                    <a:pt x="4" y="5725"/>
                  </a:lnTo>
                  <a:lnTo>
                    <a:pt x="18" y="5641"/>
                  </a:lnTo>
                  <a:lnTo>
                    <a:pt x="42" y="5561"/>
                  </a:lnTo>
                  <a:lnTo>
                    <a:pt x="74" y="5486"/>
                  </a:lnTo>
                  <a:lnTo>
                    <a:pt x="114" y="5412"/>
                  </a:lnTo>
                  <a:lnTo>
                    <a:pt x="162" y="5344"/>
                  </a:lnTo>
                  <a:lnTo>
                    <a:pt x="219" y="5282"/>
                  </a:lnTo>
                  <a:lnTo>
                    <a:pt x="1572" y="3929"/>
                  </a:lnTo>
                  <a:lnTo>
                    <a:pt x="1598" y="3909"/>
                  </a:lnTo>
                  <a:lnTo>
                    <a:pt x="1626" y="3893"/>
                  </a:lnTo>
                  <a:lnTo>
                    <a:pt x="1657" y="3883"/>
                  </a:lnTo>
                  <a:lnTo>
                    <a:pt x="1691" y="3879"/>
                  </a:lnTo>
                  <a:lnTo>
                    <a:pt x="1723" y="3883"/>
                  </a:lnTo>
                  <a:lnTo>
                    <a:pt x="1755" y="3893"/>
                  </a:lnTo>
                  <a:lnTo>
                    <a:pt x="1785" y="3909"/>
                  </a:lnTo>
                  <a:lnTo>
                    <a:pt x="1811" y="3929"/>
                  </a:lnTo>
                  <a:lnTo>
                    <a:pt x="2098" y="4218"/>
                  </a:lnTo>
                  <a:lnTo>
                    <a:pt x="2381" y="3935"/>
                  </a:lnTo>
                  <a:lnTo>
                    <a:pt x="2284" y="3813"/>
                  </a:lnTo>
                  <a:lnTo>
                    <a:pt x="2194" y="3688"/>
                  </a:lnTo>
                  <a:lnTo>
                    <a:pt x="2114" y="3556"/>
                  </a:lnTo>
                  <a:lnTo>
                    <a:pt x="2040" y="3421"/>
                  </a:lnTo>
                  <a:lnTo>
                    <a:pt x="1979" y="3281"/>
                  </a:lnTo>
                  <a:lnTo>
                    <a:pt x="1925" y="3137"/>
                  </a:lnTo>
                  <a:lnTo>
                    <a:pt x="1881" y="2992"/>
                  </a:lnTo>
                  <a:lnTo>
                    <a:pt x="1845" y="2840"/>
                  </a:lnTo>
                  <a:lnTo>
                    <a:pt x="1821" y="2689"/>
                  </a:lnTo>
                  <a:lnTo>
                    <a:pt x="1805" y="2534"/>
                  </a:lnTo>
                  <a:lnTo>
                    <a:pt x="1801" y="2376"/>
                  </a:lnTo>
                  <a:lnTo>
                    <a:pt x="1805" y="2219"/>
                  </a:lnTo>
                  <a:lnTo>
                    <a:pt x="1821" y="2063"/>
                  </a:lnTo>
                  <a:lnTo>
                    <a:pt x="1847" y="1910"/>
                  </a:lnTo>
                  <a:lnTo>
                    <a:pt x="1881" y="1758"/>
                  </a:lnTo>
                  <a:lnTo>
                    <a:pt x="1927" y="1611"/>
                  </a:lnTo>
                  <a:lnTo>
                    <a:pt x="1981" y="1465"/>
                  </a:lnTo>
                  <a:lnTo>
                    <a:pt x="2044" y="1326"/>
                  </a:lnTo>
                  <a:lnTo>
                    <a:pt x="2116" y="1190"/>
                  </a:lnTo>
                  <a:lnTo>
                    <a:pt x="2200" y="1058"/>
                  </a:lnTo>
                  <a:lnTo>
                    <a:pt x="2290" y="931"/>
                  </a:lnTo>
                  <a:lnTo>
                    <a:pt x="2389" y="809"/>
                  </a:lnTo>
                  <a:lnTo>
                    <a:pt x="2497" y="696"/>
                  </a:lnTo>
                  <a:lnTo>
                    <a:pt x="2617" y="584"/>
                  </a:lnTo>
                  <a:lnTo>
                    <a:pt x="2740" y="482"/>
                  </a:lnTo>
                  <a:lnTo>
                    <a:pt x="2870" y="391"/>
                  </a:lnTo>
                  <a:lnTo>
                    <a:pt x="3004" y="309"/>
                  </a:lnTo>
                  <a:lnTo>
                    <a:pt x="3143" y="235"/>
                  </a:lnTo>
                  <a:lnTo>
                    <a:pt x="3285" y="173"/>
                  </a:lnTo>
                  <a:lnTo>
                    <a:pt x="3429" y="120"/>
                  </a:lnTo>
                  <a:lnTo>
                    <a:pt x="3576" y="78"/>
                  </a:lnTo>
                  <a:lnTo>
                    <a:pt x="3726" y="44"/>
                  </a:lnTo>
                  <a:lnTo>
                    <a:pt x="3875" y="18"/>
                  </a:lnTo>
                  <a:lnTo>
                    <a:pt x="4027" y="4"/>
                  </a:lnTo>
                  <a:lnTo>
                    <a:pt x="4181" y="0"/>
                  </a:lnTo>
                  <a:close/>
                </a:path>
              </a:pathLst>
            </a:custGeom>
            <a:solidFill>
              <a:srgbClr val="C00000"/>
            </a:solidFill>
            <a:ln w="0">
              <a:noFill/>
              <a:prstDash val="solid"/>
              <a:round/>
              <a:headEnd/>
              <a:tailEnd/>
            </a:ln>
          </p:spPr>
          <p:txBody>
            <a:bodyPr vert="horz" wrap="square" lIns="137160" tIns="68580" rIns="137160" bIns="68580" numCol="1" anchor="t" anchorCtr="0" compatLnSpc="1">
              <a:prstTxWarp prst="textNoShape">
                <a:avLst/>
              </a:prstTxWarp>
            </a:bodyPr>
            <a:lstStyle/>
            <a:p>
              <a:endParaRPr lang="en-IN" sz="2700" dirty="0"/>
            </a:p>
          </p:txBody>
        </p:sp>
        <p:sp>
          <p:nvSpPr>
            <p:cNvPr id="10" name="Freeform 28"/>
            <p:cNvSpPr>
              <a:spLocks noEditPoints="1"/>
            </p:cNvSpPr>
            <p:nvPr/>
          </p:nvSpPr>
          <p:spPr bwMode="auto">
            <a:xfrm>
              <a:off x="11393493" y="3096213"/>
              <a:ext cx="452515" cy="426339"/>
            </a:xfrm>
            <a:custGeom>
              <a:avLst/>
              <a:gdLst>
                <a:gd name="T0" fmla="*/ 1424 w 3295"/>
                <a:gd name="T1" fmla="*/ 356 h 3293"/>
                <a:gd name="T2" fmla="*/ 1101 w 3295"/>
                <a:gd name="T3" fmla="*/ 456 h 3293"/>
                <a:gd name="T4" fmla="*/ 808 w 3295"/>
                <a:gd name="T5" fmla="*/ 639 h 3293"/>
                <a:gd name="T6" fmla="*/ 569 w 3295"/>
                <a:gd name="T7" fmla="*/ 901 h 3293"/>
                <a:gd name="T8" fmla="*/ 413 w 3295"/>
                <a:gd name="T9" fmla="*/ 1206 h 3293"/>
                <a:gd name="T10" fmla="*/ 341 w 3295"/>
                <a:gd name="T11" fmla="*/ 1534 h 3293"/>
                <a:gd name="T12" fmla="*/ 355 w 3295"/>
                <a:gd name="T13" fmla="*/ 1869 h 3293"/>
                <a:gd name="T14" fmla="*/ 455 w 3295"/>
                <a:gd name="T15" fmla="*/ 2192 h 3293"/>
                <a:gd name="T16" fmla="*/ 640 w 3295"/>
                <a:gd name="T17" fmla="*/ 2485 h 3293"/>
                <a:gd name="T18" fmla="*/ 902 w 3295"/>
                <a:gd name="T19" fmla="*/ 2724 h 3293"/>
                <a:gd name="T20" fmla="*/ 1207 w 3295"/>
                <a:gd name="T21" fmla="*/ 2880 h 3293"/>
                <a:gd name="T22" fmla="*/ 1536 w 3295"/>
                <a:gd name="T23" fmla="*/ 2952 h 3293"/>
                <a:gd name="T24" fmla="*/ 1871 w 3295"/>
                <a:gd name="T25" fmla="*/ 2938 h 3293"/>
                <a:gd name="T26" fmla="*/ 2192 w 3295"/>
                <a:gd name="T27" fmla="*/ 2838 h 3293"/>
                <a:gd name="T28" fmla="*/ 2485 w 3295"/>
                <a:gd name="T29" fmla="*/ 2653 h 3293"/>
                <a:gd name="T30" fmla="*/ 2725 w 3295"/>
                <a:gd name="T31" fmla="*/ 2392 h 3293"/>
                <a:gd name="T32" fmla="*/ 2882 w 3295"/>
                <a:gd name="T33" fmla="*/ 2087 h 3293"/>
                <a:gd name="T34" fmla="*/ 2952 w 3295"/>
                <a:gd name="T35" fmla="*/ 1758 h 3293"/>
                <a:gd name="T36" fmla="*/ 2938 w 3295"/>
                <a:gd name="T37" fmla="*/ 1423 h 3293"/>
                <a:gd name="T38" fmla="*/ 2838 w 3295"/>
                <a:gd name="T39" fmla="*/ 1102 h 3293"/>
                <a:gd name="T40" fmla="*/ 2655 w 3295"/>
                <a:gd name="T41" fmla="*/ 809 h 3293"/>
                <a:gd name="T42" fmla="*/ 2392 w 3295"/>
                <a:gd name="T43" fmla="*/ 570 h 3293"/>
                <a:gd name="T44" fmla="*/ 2088 w 3295"/>
                <a:gd name="T45" fmla="*/ 412 h 3293"/>
                <a:gd name="T46" fmla="*/ 1759 w 3295"/>
                <a:gd name="T47" fmla="*/ 342 h 3293"/>
                <a:gd name="T48" fmla="*/ 1773 w 3295"/>
                <a:gd name="T49" fmla="*/ 6 h 3293"/>
                <a:gd name="T50" fmla="*/ 2146 w 3295"/>
                <a:gd name="T51" fmla="*/ 77 h 3293"/>
                <a:gd name="T52" fmla="*/ 2499 w 3295"/>
                <a:gd name="T53" fmla="*/ 237 h 3293"/>
                <a:gd name="T54" fmla="*/ 2812 w 3295"/>
                <a:gd name="T55" fmla="*/ 482 h 3293"/>
                <a:gd name="T56" fmla="*/ 3058 w 3295"/>
                <a:gd name="T57" fmla="*/ 795 h 3293"/>
                <a:gd name="T58" fmla="*/ 3217 w 3295"/>
                <a:gd name="T59" fmla="*/ 1148 h 3293"/>
                <a:gd name="T60" fmla="*/ 3289 w 3295"/>
                <a:gd name="T61" fmla="*/ 1520 h 3293"/>
                <a:gd name="T62" fmla="*/ 3275 w 3295"/>
                <a:gd name="T63" fmla="*/ 1899 h 3293"/>
                <a:gd name="T64" fmla="*/ 3173 w 3295"/>
                <a:gd name="T65" fmla="*/ 2266 h 3293"/>
                <a:gd name="T66" fmla="*/ 2986 w 3295"/>
                <a:gd name="T67" fmla="*/ 2607 h 3293"/>
                <a:gd name="T68" fmla="*/ 2812 w 3295"/>
                <a:gd name="T69" fmla="*/ 2812 h 3293"/>
                <a:gd name="T70" fmla="*/ 2499 w 3295"/>
                <a:gd name="T71" fmla="*/ 3057 h 3293"/>
                <a:gd name="T72" fmla="*/ 2146 w 3295"/>
                <a:gd name="T73" fmla="*/ 3215 h 3293"/>
                <a:gd name="T74" fmla="*/ 1773 w 3295"/>
                <a:gd name="T75" fmla="*/ 3289 h 3293"/>
                <a:gd name="T76" fmla="*/ 1394 w 3295"/>
                <a:gd name="T77" fmla="*/ 3273 h 3293"/>
                <a:gd name="T78" fmla="*/ 1027 w 3295"/>
                <a:gd name="T79" fmla="*/ 3173 h 3293"/>
                <a:gd name="T80" fmla="*/ 686 w 3295"/>
                <a:gd name="T81" fmla="*/ 2984 h 3293"/>
                <a:gd name="T82" fmla="*/ 391 w 3295"/>
                <a:gd name="T83" fmla="*/ 2712 h 3293"/>
                <a:gd name="T84" fmla="*/ 174 w 3295"/>
                <a:gd name="T85" fmla="*/ 2384 h 3293"/>
                <a:gd name="T86" fmla="*/ 44 w 3295"/>
                <a:gd name="T87" fmla="*/ 2023 h 3293"/>
                <a:gd name="T88" fmla="*/ 0 w 3295"/>
                <a:gd name="T89" fmla="*/ 1646 h 3293"/>
                <a:gd name="T90" fmla="*/ 44 w 3295"/>
                <a:gd name="T91" fmla="*/ 1269 h 3293"/>
                <a:gd name="T92" fmla="*/ 174 w 3295"/>
                <a:gd name="T93" fmla="*/ 908 h 3293"/>
                <a:gd name="T94" fmla="*/ 391 w 3295"/>
                <a:gd name="T95" fmla="*/ 582 h 3293"/>
                <a:gd name="T96" fmla="*/ 686 w 3295"/>
                <a:gd name="T97" fmla="*/ 309 h 3293"/>
                <a:gd name="T98" fmla="*/ 1027 w 3295"/>
                <a:gd name="T99" fmla="*/ 121 h 3293"/>
                <a:gd name="T100" fmla="*/ 1394 w 3295"/>
                <a:gd name="T101" fmla="*/ 19 h 3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95" h="3293">
                  <a:moveTo>
                    <a:pt x="1648" y="336"/>
                  </a:moveTo>
                  <a:lnTo>
                    <a:pt x="1536" y="342"/>
                  </a:lnTo>
                  <a:lnTo>
                    <a:pt x="1424" y="356"/>
                  </a:lnTo>
                  <a:lnTo>
                    <a:pt x="1314" y="380"/>
                  </a:lnTo>
                  <a:lnTo>
                    <a:pt x="1207" y="412"/>
                  </a:lnTo>
                  <a:lnTo>
                    <a:pt x="1101" y="456"/>
                  </a:lnTo>
                  <a:lnTo>
                    <a:pt x="999" y="508"/>
                  </a:lnTo>
                  <a:lnTo>
                    <a:pt x="902" y="570"/>
                  </a:lnTo>
                  <a:lnTo>
                    <a:pt x="808" y="639"/>
                  </a:lnTo>
                  <a:lnTo>
                    <a:pt x="720" y="721"/>
                  </a:lnTo>
                  <a:lnTo>
                    <a:pt x="640" y="809"/>
                  </a:lnTo>
                  <a:lnTo>
                    <a:pt x="569" y="901"/>
                  </a:lnTo>
                  <a:lnTo>
                    <a:pt x="507" y="1000"/>
                  </a:lnTo>
                  <a:lnTo>
                    <a:pt x="455" y="1102"/>
                  </a:lnTo>
                  <a:lnTo>
                    <a:pt x="413" y="1206"/>
                  </a:lnTo>
                  <a:lnTo>
                    <a:pt x="379" y="1313"/>
                  </a:lnTo>
                  <a:lnTo>
                    <a:pt x="355" y="1423"/>
                  </a:lnTo>
                  <a:lnTo>
                    <a:pt x="341" y="1534"/>
                  </a:lnTo>
                  <a:lnTo>
                    <a:pt x="337" y="1646"/>
                  </a:lnTo>
                  <a:lnTo>
                    <a:pt x="341" y="1758"/>
                  </a:lnTo>
                  <a:lnTo>
                    <a:pt x="355" y="1869"/>
                  </a:lnTo>
                  <a:lnTo>
                    <a:pt x="379" y="1979"/>
                  </a:lnTo>
                  <a:lnTo>
                    <a:pt x="413" y="2087"/>
                  </a:lnTo>
                  <a:lnTo>
                    <a:pt x="455" y="2192"/>
                  </a:lnTo>
                  <a:lnTo>
                    <a:pt x="507" y="2294"/>
                  </a:lnTo>
                  <a:lnTo>
                    <a:pt x="569" y="2392"/>
                  </a:lnTo>
                  <a:lnTo>
                    <a:pt x="640" y="2485"/>
                  </a:lnTo>
                  <a:lnTo>
                    <a:pt x="720" y="2573"/>
                  </a:lnTo>
                  <a:lnTo>
                    <a:pt x="808" y="2653"/>
                  </a:lnTo>
                  <a:lnTo>
                    <a:pt x="902" y="2724"/>
                  </a:lnTo>
                  <a:lnTo>
                    <a:pt x="999" y="2786"/>
                  </a:lnTo>
                  <a:lnTo>
                    <a:pt x="1101" y="2838"/>
                  </a:lnTo>
                  <a:lnTo>
                    <a:pt x="1207" y="2880"/>
                  </a:lnTo>
                  <a:lnTo>
                    <a:pt x="1314" y="2914"/>
                  </a:lnTo>
                  <a:lnTo>
                    <a:pt x="1424" y="2938"/>
                  </a:lnTo>
                  <a:lnTo>
                    <a:pt x="1536" y="2952"/>
                  </a:lnTo>
                  <a:lnTo>
                    <a:pt x="1648" y="2956"/>
                  </a:lnTo>
                  <a:lnTo>
                    <a:pt x="1759" y="2952"/>
                  </a:lnTo>
                  <a:lnTo>
                    <a:pt x="1871" y="2938"/>
                  </a:lnTo>
                  <a:lnTo>
                    <a:pt x="1981" y="2914"/>
                  </a:lnTo>
                  <a:lnTo>
                    <a:pt x="2088" y="2880"/>
                  </a:lnTo>
                  <a:lnTo>
                    <a:pt x="2192" y="2838"/>
                  </a:lnTo>
                  <a:lnTo>
                    <a:pt x="2294" y="2786"/>
                  </a:lnTo>
                  <a:lnTo>
                    <a:pt x="2392" y="2724"/>
                  </a:lnTo>
                  <a:lnTo>
                    <a:pt x="2485" y="2653"/>
                  </a:lnTo>
                  <a:lnTo>
                    <a:pt x="2573" y="2573"/>
                  </a:lnTo>
                  <a:lnTo>
                    <a:pt x="2655" y="2485"/>
                  </a:lnTo>
                  <a:lnTo>
                    <a:pt x="2725" y="2392"/>
                  </a:lnTo>
                  <a:lnTo>
                    <a:pt x="2786" y="2294"/>
                  </a:lnTo>
                  <a:lnTo>
                    <a:pt x="2838" y="2192"/>
                  </a:lnTo>
                  <a:lnTo>
                    <a:pt x="2882" y="2087"/>
                  </a:lnTo>
                  <a:lnTo>
                    <a:pt x="2914" y="1979"/>
                  </a:lnTo>
                  <a:lnTo>
                    <a:pt x="2938" y="1869"/>
                  </a:lnTo>
                  <a:lnTo>
                    <a:pt x="2952" y="1758"/>
                  </a:lnTo>
                  <a:lnTo>
                    <a:pt x="2958" y="1646"/>
                  </a:lnTo>
                  <a:lnTo>
                    <a:pt x="2952" y="1534"/>
                  </a:lnTo>
                  <a:lnTo>
                    <a:pt x="2938" y="1423"/>
                  </a:lnTo>
                  <a:lnTo>
                    <a:pt x="2914" y="1313"/>
                  </a:lnTo>
                  <a:lnTo>
                    <a:pt x="2882" y="1206"/>
                  </a:lnTo>
                  <a:lnTo>
                    <a:pt x="2838" y="1102"/>
                  </a:lnTo>
                  <a:lnTo>
                    <a:pt x="2786" y="1000"/>
                  </a:lnTo>
                  <a:lnTo>
                    <a:pt x="2725" y="901"/>
                  </a:lnTo>
                  <a:lnTo>
                    <a:pt x="2655" y="809"/>
                  </a:lnTo>
                  <a:lnTo>
                    <a:pt x="2573" y="721"/>
                  </a:lnTo>
                  <a:lnTo>
                    <a:pt x="2485" y="639"/>
                  </a:lnTo>
                  <a:lnTo>
                    <a:pt x="2392" y="570"/>
                  </a:lnTo>
                  <a:lnTo>
                    <a:pt x="2294" y="508"/>
                  </a:lnTo>
                  <a:lnTo>
                    <a:pt x="2192" y="456"/>
                  </a:lnTo>
                  <a:lnTo>
                    <a:pt x="2088" y="412"/>
                  </a:lnTo>
                  <a:lnTo>
                    <a:pt x="1981" y="380"/>
                  </a:lnTo>
                  <a:lnTo>
                    <a:pt x="1871" y="356"/>
                  </a:lnTo>
                  <a:lnTo>
                    <a:pt x="1759" y="342"/>
                  </a:lnTo>
                  <a:lnTo>
                    <a:pt x="1648" y="336"/>
                  </a:lnTo>
                  <a:close/>
                  <a:moveTo>
                    <a:pt x="1648" y="0"/>
                  </a:moveTo>
                  <a:lnTo>
                    <a:pt x="1773" y="6"/>
                  </a:lnTo>
                  <a:lnTo>
                    <a:pt x="1899" y="19"/>
                  </a:lnTo>
                  <a:lnTo>
                    <a:pt x="2025" y="43"/>
                  </a:lnTo>
                  <a:lnTo>
                    <a:pt x="2146" y="77"/>
                  </a:lnTo>
                  <a:lnTo>
                    <a:pt x="2268" y="121"/>
                  </a:lnTo>
                  <a:lnTo>
                    <a:pt x="2386" y="173"/>
                  </a:lnTo>
                  <a:lnTo>
                    <a:pt x="2499" y="237"/>
                  </a:lnTo>
                  <a:lnTo>
                    <a:pt x="2609" y="309"/>
                  </a:lnTo>
                  <a:lnTo>
                    <a:pt x="2713" y="390"/>
                  </a:lnTo>
                  <a:lnTo>
                    <a:pt x="2812" y="482"/>
                  </a:lnTo>
                  <a:lnTo>
                    <a:pt x="2904" y="582"/>
                  </a:lnTo>
                  <a:lnTo>
                    <a:pt x="2986" y="685"/>
                  </a:lnTo>
                  <a:lnTo>
                    <a:pt x="3058" y="795"/>
                  </a:lnTo>
                  <a:lnTo>
                    <a:pt x="3121" y="908"/>
                  </a:lnTo>
                  <a:lnTo>
                    <a:pt x="3173" y="1026"/>
                  </a:lnTo>
                  <a:lnTo>
                    <a:pt x="3217" y="1148"/>
                  </a:lnTo>
                  <a:lnTo>
                    <a:pt x="3251" y="1269"/>
                  </a:lnTo>
                  <a:lnTo>
                    <a:pt x="3275" y="1395"/>
                  </a:lnTo>
                  <a:lnTo>
                    <a:pt x="3289" y="1520"/>
                  </a:lnTo>
                  <a:lnTo>
                    <a:pt x="3295" y="1646"/>
                  </a:lnTo>
                  <a:lnTo>
                    <a:pt x="3289" y="1774"/>
                  </a:lnTo>
                  <a:lnTo>
                    <a:pt x="3275" y="1899"/>
                  </a:lnTo>
                  <a:lnTo>
                    <a:pt x="3251" y="2023"/>
                  </a:lnTo>
                  <a:lnTo>
                    <a:pt x="3217" y="2146"/>
                  </a:lnTo>
                  <a:lnTo>
                    <a:pt x="3173" y="2266"/>
                  </a:lnTo>
                  <a:lnTo>
                    <a:pt x="3121" y="2384"/>
                  </a:lnTo>
                  <a:lnTo>
                    <a:pt x="3058" y="2497"/>
                  </a:lnTo>
                  <a:lnTo>
                    <a:pt x="2986" y="2607"/>
                  </a:lnTo>
                  <a:lnTo>
                    <a:pt x="2904" y="2712"/>
                  </a:lnTo>
                  <a:lnTo>
                    <a:pt x="2812" y="2810"/>
                  </a:lnTo>
                  <a:lnTo>
                    <a:pt x="2812" y="2812"/>
                  </a:lnTo>
                  <a:lnTo>
                    <a:pt x="2713" y="2902"/>
                  </a:lnTo>
                  <a:lnTo>
                    <a:pt x="2609" y="2984"/>
                  </a:lnTo>
                  <a:lnTo>
                    <a:pt x="2499" y="3057"/>
                  </a:lnTo>
                  <a:lnTo>
                    <a:pt x="2386" y="3119"/>
                  </a:lnTo>
                  <a:lnTo>
                    <a:pt x="2268" y="3173"/>
                  </a:lnTo>
                  <a:lnTo>
                    <a:pt x="2146" y="3215"/>
                  </a:lnTo>
                  <a:lnTo>
                    <a:pt x="2025" y="3249"/>
                  </a:lnTo>
                  <a:lnTo>
                    <a:pt x="1899" y="3273"/>
                  </a:lnTo>
                  <a:lnTo>
                    <a:pt x="1773" y="3289"/>
                  </a:lnTo>
                  <a:lnTo>
                    <a:pt x="1648" y="3293"/>
                  </a:lnTo>
                  <a:lnTo>
                    <a:pt x="1520" y="3289"/>
                  </a:lnTo>
                  <a:lnTo>
                    <a:pt x="1394" y="3273"/>
                  </a:lnTo>
                  <a:lnTo>
                    <a:pt x="1271" y="3249"/>
                  </a:lnTo>
                  <a:lnTo>
                    <a:pt x="1147" y="3215"/>
                  </a:lnTo>
                  <a:lnTo>
                    <a:pt x="1027" y="3173"/>
                  </a:lnTo>
                  <a:lnTo>
                    <a:pt x="910" y="3119"/>
                  </a:lnTo>
                  <a:lnTo>
                    <a:pt x="796" y="3057"/>
                  </a:lnTo>
                  <a:lnTo>
                    <a:pt x="686" y="2984"/>
                  </a:lnTo>
                  <a:lnTo>
                    <a:pt x="580" y="2902"/>
                  </a:lnTo>
                  <a:lnTo>
                    <a:pt x="481" y="2812"/>
                  </a:lnTo>
                  <a:lnTo>
                    <a:pt x="391" y="2712"/>
                  </a:lnTo>
                  <a:lnTo>
                    <a:pt x="307" y="2607"/>
                  </a:lnTo>
                  <a:lnTo>
                    <a:pt x="235" y="2497"/>
                  </a:lnTo>
                  <a:lnTo>
                    <a:pt x="174" y="2384"/>
                  </a:lnTo>
                  <a:lnTo>
                    <a:pt x="120" y="2266"/>
                  </a:lnTo>
                  <a:lnTo>
                    <a:pt x="78" y="2146"/>
                  </a:lnTo>
                  <a:lnTo>
                    <a:pt x="44" y="2023"/>
                  </a:lnTo>
                  <a:lnTo>
                    <a:pt x="20" y="1899"/>
                  </a:lnTo>
                  <a:lnTo>
                    <a:pt x="4" y="1774"/>
                  </a:lnTo>
                  <a:lnTo>
                    <a:pt x="0" y="1646"/>
                  </a:lnTo>
                  <a:lnTo>
                    <a:pt x="4" y="1520"/>
                  </a:lnTo>
                  <a:lnTo>
                    <a:pt x="20" y="1395"/>
                  </a:lnTo>
                  <a:lnTo>
                    <a:pt x="44" y="1269"/>
                  </a:lnTo>
                  <a:lnTo>
                    <a:pt x="78" y="1148"/>
                  </a:lnTo>
                  <a:lnTo>
                    <a:pt x="120" y="1026"/>
                  </a:lnTo>
                  <a:lnTo>
                    <a:pt x="174" y="908"/>
                  </a:lnTo>
                  <a:lnTo>
                    <a:pt x="235" y="795"/>
                  </a:lnTo>
                  <a:lnTo>
                    <a:pt x="307" y="685"/>
                  </a:lnTo>
                  <a:lnTo>
                    <a:pt x="391" y="582"/>
                  </a:lnTo>
                  <a:lnTo>
                    <a:pt x="481" y="482"/>
                  </a:lnTo>
                  <a:lnTo>
                    <a:pt x="580" y="390"/>
                  </a:lnTo>
                  <a:lnTo>
                    <a:pt x="686" y="309"/>
                  </a:lnTo>
                  <a:lnTo>
                    <a:pt x="796" y="237"/>
                  </a:lnTo>
                  <a:lnTo>
                    <a:pt x="910" y="173"/>
                  </a:lnTo>
                  <a:lnTo>
                    <a:pt x="1027" y="121"/>
                  </a:lnTo>
                  <a:lnTo>
                    <a:pt x="1147" y="77"/>
                  </a:lnTo>
                  <a:lnTo>
                    <a:pt x="1271" y="43"/>
                  </a:lnTo>
                  <a:lnTo>
                    <a:pt x="1394" y="19"/>
                  </a:lnTo>
                  <a:lnTo>
                    <a:pt x="1520" y="6"/>
                  </a:lnTo>
                  <a:lnTo>
                    <a:pt x="1648" y="0"/>
                  </a:lnTo>
                  <a:close/>
                </a:path>
              </a:pathLst>
            </a:custGeom>
            <a:solidFill>
              <a:srgbClr val="C00000"/>
            </a:solidFill>
            <a:ln w="0">
              <a:noFill/>
              <a:prstDash val="solid"/>
              <a:round/>
              <a:headEnd/>
              <a:tailEnd/>
            </a:ln>
          </p:spPr>
          <p:txBody>
            <a:bodyPr vert="horz" wrap="square" lIns="137160" tIns="68580" rIns="137160" bIns="68580" numCol="1" anchor="t" anchorCtr="0" compatLnSpc="1">
              <a:prstTxWarp prst="textNoShape">
                <a:avLst/>
              </a:prstTxWarp>
            </a:bodyPr>
            <a:lstStyle/>
            <a:p>
              <a:endParaRPr lang="en-IN" sz="2700" dirty="0"/>
            </a:p>
          </p:txBody>
        </p:sp>
        <p:sp>
          <p:nvSpPr>
            <p:cNvPr id="11" name="Freeform 29"/>
            <p:cNvSpPr>
              <a:spLocks/>
            </p:cNvSpPr>
            <p:nvPr/>
          </p:nvSpPr>
          <p:spPr bwMode="auto">
            <a:xfrm>
              <a:off x="11526472" y="3194380"/>
              <a:ext cx="186007" cy="71229"/>
            </a:xfrm>
            <a:custGeom>
              <a:avLst/>
              <a:gdLst>
                <a:gd name="T0" fmla="*/ 633 w 1355"/>
                <a:gd name="T1" fmla="*/ 0 h 548"/>
                <a:gd name="T2" fmla="*/ 724 w 1355"/>
                <a:gd name="T3" fmla="*/ 0 h 548"/>
                <a:gd name="T4" fmla="*/ 814 w 1355"/>
                <a:gd name="T5" fmla="*/ 10 h 548"/>
                <a:gd name="T6" fmla="*/ 904 w 1355"/>
                <a:gd name="T7" fmla="*/ 28 h 548"/>
                <a:gd name="T8" fmla="*/ 992 w 1355"/>
                <a:gd name="T9" fmla="*/ 56 h 548"/>
                <a:gd name="T10" fmla="*/ 1075 w 1355"/>
                <a:gd name="T11" fmla="*/ 94 h 548"/>
                <a:gd name="T12" fmla="*/ 1157 w 1355"/>
                <a:gd name="T13" fmla="*/ 140 h 548"/>
                <a:gd name="T14" fmla="*/ 1235 w 1355"/>
                <a:gd name="T15" fmla="*/ 195 h 548"/>
                <a:gd name="T16" fmla="*/ 1307 w 1355"/>
                <a:gd name="T17" fmla="*/ 259 h 548"/>
                <a:gd name="T18" fmla="*/ 1331 w 1355"/>
                <a:gd name="T19" fmla="*/ 289 h 548"/>
                <a:gd name="T20" fmla="*/ 1347 w 1355"/>
                <a:gd name="T21" fmla="*/ 325 h 548"/>
                <a:gd name="T22" fmla="*/ 1355 w 1355"/>
                <a:gd name="T23" fmla="*/ 361 h 548"/>
                <a:gd name="T24" fmla="*/ 1355 w 1355"/>
                <a:gd name="T25" fmla="*/ 397 h 548"/>
                <a:gd name="T26" fmla="*/ 1347 w 1355"/>
                <a:gd name="T27" fmla="*/ 433 h 548"/>
                <a:gd name="T28" fmla="*/ 1331 w 1355"/>
                <a:gd name="T29" fmla="*/ 468 h 548"/>
                <a:gd name="T30" fmla="*/ 1307 w 1355"/>
                <a:gd name="T31" fmla="*/ 498 h 548"/>
                <a:gd name="T32" fmla="*/ 1281 w 1355"/>
                <a:gd name="T33" fmla="*/ 520 h 548"/>
                <a:gd name="T34" fmla="*/ 1251 w 1355"/>
                <a:gd name="T35" fmla="*/ 534 h 548"/>
                <a:gd name="T36" fmla="*/ 1219 w 1355"/>
                <a:gd name="T37" fmla="*/ 544 h 548"/>
                <a:gd name="T38" fmla="*/ 1187 w 1355"/>
                <a:gd name="T39" fmla="*/ 548 h 548"/>
                <a:gd name="T40" fmla="*/ 1155 w 1355"/>
                <a:gd name="T41" fmla="*/ 544 h 548"/>
                <a:gd name="T42" fmla="*/ 1123 w 1355"/>
                <a:gd name="T43" fmla="*/ 534 h 548"/>
                <a:gd name="T44" fmla="*/ 1093 w 1355"/>
                <a:gd name="T45" fmla="*/ 520 h 548"/>
                <a:gd name="T46" fmla="*/ 1067 w 1355"/>
                <a:gd name="T47" fmla="*/ 498 h 548"/>
                <a:gd name="T48" fmla="*/ 1012 w 1355"/>
                <a:gd name="T49" fmla="*/ 448 h 548"/>
                <a:gd name="T50" fmla="*/ 950 w 1355"/>
                <a:gd name="T51" fmla="*/ 409 h 548"/>
                <a:gd name="T52" fmla="*/ 886 w 1355"/>
                <a:gd name="T53" fmla="*/ 377 h 548"/>
                <a:gd name="T54" fmla="*/ 818 w 1355"/>
                <a:gd name="T55" fmla="*/ 355 h 548"/>
                <a:gd name="T56" fmla="*/ 748 w 1355"/>
                <a:gd name="T57" fmla="*/ 341 h 548"/>
                <a:gd name="T58" fmla="*/ 679 w 1355"/>
                <a:gd name="T59" fmla="*/ 337 h 548"/>
                <a:gd name="T60" fmla="*/ 607 w 1355"/>
                <a:gd name="T61" fmla="*/ 341 h 548"/>
                <a:gd name="T62" fmla="*/ 539 w 1355"/>
                <a:gd name="T63" fmla="*/ 355 h 548"/>
                <a:gd name="T64" fmla="*/ 471 w 1355"/>
                <a:gd name="T65" fmla="*/ 377 h 548"/>
                <a:gd name="T66" fmla="*/ 405 w 1355"/>
                <a:gd name="T67" fmla="*/ 409 h 548"/>
                <a:gd name="T68" fmla="*/ 345 w 1355"/>
                <a:gd name="T69" fmla="*/ 448 h 548"/>
                <a:gd name="T70" fmla="*/ 288 w 1355"/>
                <a:gd name="T71" fmla="*/ 498 h 548"/>
                <a:gd name="T72" fmla="*/ 258 w 1355"/>
                <a:gd name="T73" fmla="*/ 522 h 548"/>
                <a:gd name="T74" fmla="*/ 224 w 1355"/>
                <a:gd name="T75" fmla="*/ 538 h 548"/>
                <a:gd name="T76" fmla="*/ 188 w 1355"/>
                <a:gd name="T77" fmla="*/ 546 h 548"/>
                <a:gd name="T78" fmla="*/ 150 w 1355"/>
                <a:gd name="T79" fmla="*/ 546 h 548"/>
                <a:gd name="T80" fmla="*/ 114 w 1355"/>
                <a:gd name="T81" fmla="*/ 538 h 548"/>
                <a:gd name="T82" fmla="*/ 80 w 1355"/>
                <a:gd name="T83" fmla="*/ 522 h 548"/>
                <a:gd name="T84" fmla="*/ 50 w 1355"/>
                <a:gd name="T85" fmla="*/ 498 h 548"/>
                <a:gd name="T86" fmla="*/ 26 w 1355"/>
                <a:gd name="T87" fmla="*/ 468 h 548"/>
                <a:gd name="T88" fmla="*/ 8 w 1355"/>
                <a:gd name="T89" fmla="*/ 433 h 548"/>
                <a:gd name="T90" fmla="*/ 0 w 1355"/>
                <a:gd name="T91" fmla="*/ 397 h 548"/>
                <a:gd name="T92" fmla="*/ 0 w 1355"/>
                <a:gd name="T93" fmla="*/ 361 h 548"/>
                <a:gd name="T94" fmla="*/ 8 w 1355"/>
                <a:gd name="T95" fmla="*/ 325 h 548"/>
                <a:gd name="T96" fmla="*/ 26 w 1355"/>
                <a:gd name="T97" fmla="*/ 289 h 548"/>
                <a:gd name="T98" fmla="*/ 50 w 1355"/>
                <a:gd name="T99" fmla="*/ 259 h 548"/>
                <a:gd name="T100" fmla="*/ 122 w 1355"/>
                <a:gd name="T101" fmla="*/ 195 h 548"/>
                <a:gd name="T102" fmla="*/ 198 w 1355"/>
                <a:gd name="T103" fmla="*/ 140 h 548"/>
                <a:gd name="T104" fmla="*/ 280 w 1355"/>
                <a:gd name="T105" fmla="*/ 94 h 548"/>
                <a:gd name="T106" fmla="*/ 365 w 1355"/>
                <a:gd name="T107" fmla="*/ 56 h 548"/>
                <a:gd name="T108" fmla="*/ 453 w 1355"/>
                <a:gd name="T109" fmla="*/ 28 h 548"/>
                <a:gd name="T110" fmla="*/ 543 w 1355"/>
                <a:gd name="T111" fmla="*/ 10 h 548"/>
                <a:gd name="T112" fmla="*/ 633 w 1355"/>
                <a:gd name="T113" fmla="*/ 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55" h="548">
                  <a:moveTo>
                    <a:pt x="633" y="0"/>
                  </a:moveTo>
                  <a:lnTo>
                    <a:pt x="724" y="0"/>
                  </a:lnTo>
                  <a:lnTo>
                    <a:pt x="814" y="10"/>
                  </a:lnTo>
                  <a:lnTo>
                    <a:pt x="904" y="28"/>
                  </a:lnTo>
                  <a:lnTo>
                    <a:pt x="992" y="56"/>
                  </a:lnTo>
                  <a:lnTo>
                    <a:pt x="1075" y="94"/>
                  </a:lnTo>
                  <a:lnTo>
                    <a:pt x="1157" y="140"/>
                  </a:lnTo>
                  <a:lnTo>
                    <a:pt x="1235" y="195"/>
                  </a:lnTo>
                  <a:lnTo>
                    <a:pt x="1307" y="259"/>
                  </a:lnTo>
                  <a:lnTo>
                    <a:pt x="1331" y="289"/>
                  </a:lnTo>
                  <a:lnTo>
                    <a:pt x="1347" y="325"/>
                  </a:lnTo>
                  <a:lnTo>
                    <a:pt x="1355" y="361"/>
                  </a:lnTo>
                  <a:lnTo>
                    <a:pt x="1355" y="397"/>
                  </a:lnTo>
                  <a:lnTo>
                    <a:pt x="1347" y="433"/>
                  </a:lnTo>
                  <a:lnTo>
                    <a:pt x="1331" y="468"/>
                  </a:lnTo>
                  <a:lnTo>
                    <a:pt x="1307" y="498"/>
                  </a:lnTo>
                  <a:lnTo>
                    <a:pt x="1281" y="520"/>
                  </a:lnTo>
                  <a:lnTo>
                    <a:pt x="1251" y="534"/>
                  </a:lnTo>
                  <a:lnTo>
                    <a:pt x="1219" y="544"/>
                  </a:lnTo>
                  <a:lnTo>
                    <a:pt x="1187" y="548"/>
                  </a:lnTo>
                  <a:lnTo>
                    <a:pt x="1155" y="544"/>
                  </a:lnTo>
                  <a:lnTo>
                    <a:pt x="1123" y="534"/>
                  </a:lnTo>
                  <a:lnTo>
                    <a:pt x="1093" y="520"/>
                  </a:lnTo>
                  <a:lnTo>
                    <a:pt x="1067" y="498"/>
                  </a:lnTo>
                  <a:lnTo>
                    <a:pt x="1012" y="448"/>
                  </a:lnTo>
                  <a:lnTo>
                    <a:pt x="950" y="409"/>
                  </a:lnTo>
                  <a:lnTo>
                    <a:pt x="886" y="377"/>
                  </a:lnTo>
                  <a:lnTo>
                    <a:pt x="818" y="355"/>
                  </a:lnTo>
                  <a:lnTo>
                    <a:pt x="748" y="341"/>
                  </a:lnTo>
                  <a:lnTo>
                    <a:pt x="679" y="337"/>
                  </a:lnTo>
                  <a:lnTo>
                    <a:pt x="607" y="341"/>
                  </a:lnTo>
                  <a:lnTo>
                    <a:pt x="539" y="355"/>
                  </a:lnTo>
                  <a:lnTo>
                    <a:pt x="471" y="377"/>
                  </a:lnTo>
                  <a:lnTo>
                    <a:pt x="405" y="409"/>
                  </a:lnTo>
                  <a:lnTo>
                    <a:pt x="345" y="448"/>
                  </a:lnTo>
                  <a:lnTo>
                    <a:pt x="288" y="498"/>
                  </a:lnTo>
                  <a:lnTo>
                    <a:pt x="258" y="522"/>
                  </a:lnTo>
                  <a:lnTo>
                    <a:pt x="224" y="538"/>
                  </a:lnTo>
                  <a:lnTo>
                    <a:pt x="188" y="546"/>
                  </a:lnTo>
                  <a:lnTo>
                    <a:pt x="150" y="546"/>
                  </a:lnTo>
                  <a:lnTo>
                    <a:pt x="114" y="538"/>
                  </a:lnTo>
                  <a:lnTo>
                    <a:pt x="80" y="522"/>
                  </a:lnTo>
                  <a:lnTo>
                    <a:pt x="50" y="498"/>
                  </a:lnTo>
                  <a:lnTo>
                    <a:pt x="26" y="468"/>
                  </a:lnTo>
                  <a:lnTo>
                    <a:pt x="8" y="433"/>
                  </a:lnTo>
                  <a:lnTo>
                    <a:pt x="0" y="397"/>
                  </a:lnTo>
                  <a:lnTo>
                    <a:pt x="0" y="361"/>
                  </a:lnTo>
                  <a:lnTo>
                    <a:pt x="8" y="325"/>
                  </a:lnTo>
                  <a:lnTo>
                    <a:pt x="26" y="289"/>
                  </a:lnTo>
                  <a:lnTo>
                    <a:pt x="50" y="259"/>
                  </a:lnTo>
                  <a:lnTo>
                    <a:pt x="122" y="195"/>
                  </a:lnTo>
                  <a:lnTo>
                    <a:pt x="198" y="140"/>
                  </a:lnTo>
                  <a:lnTo>
                    <a:pt x="280" y="94"/>
                  </a:lnTo>
                  <a:lnTo>
                    <a:pt x="365" y="56"/>
                  </a:lnTo>
                  <a:lnTo>
                    <a:pt x="453" y="28"/>
                  </a:lnTo>
                  <a:lnTo>
                    <a:pt x="543" y="10"/>
                  </a:lnTo>
                  <a:lnTo>
                    <a:pt x="633" y="0"/>
                  </a:lnTo>
                  <a:close/>
                </a:path>
              </a:pathLst>
            </a:custGeom>
            <a:solidFill>
              <a:srgbClr val="C00000"/>
            </a:solidFill>
            <a:ln w="0">
              <a:noFill/>
              <a:prstDash val="solid"/>
              <a:round/>
              <a:headEnd/>
              <a:tailEnd/>
            </a:ln>
          </p:spPr>
          <p:txBody>
            <a:bodyPr vert="horz" wrap="square" lIns="137160" tIns="68580" rIns="137160" bIns="68580" numCol="1" anchor="t" anchorCtr="0" compatLnSpc="1">
              <a:prstTxWarp prst="textNoShape">
                <a:avLst/>
              </a:prstTxWarp>
            </a:bodyPr>
            <a:lstStyle/>
            <a:p>
              <a:endParaRPr lang="en-IN" sz="2700" dirty="0"/>
            </a:p>
          </p:txBody>
        </p:sp>
        <p:sp>
          <p:nvSpPr>
            <p:cNvPr id="12" name="CuadroTexto 11"/>
            <p:cNvSpPr txBox="1"/>
            <p:nvPr/>
          </p:nvSpPr>
          <p:spPr>
            <a:xfrm>
              <a:off x="12208016" y="2940050"/>
              <a:ext cx="4544705" cy="738664"/>
            </a:xfrm>
            <a:prstGeom prst="rect">
              <a:avLst/>
            </a:prstGeom>
            <a:noFill/>
          </p:spPr>
          <p:txBody>
            <a:bodyPr wrap="square" rtlCol="0">
              <a:spAutoFit/>
            </a:bodyPr>
            <a:lstStyle/>
            <a:p>
              <a:pPr marL="428625" indent="-428625">
                <a:buFont typeface="Courier New" panose="02070309020205020404" pitchFamily="49" charset="0"/>
                <a:buChar char="o"/>
              </a:pPr>
              <a:r>
                <a:rPr lang="es-CO" sz="2100" spc="-150" dirty="0">
                  <a:latin typeface="Arial" panose="020B0604020202020204" pitchFamily="34" charset="0"/>
                  <a:cs typeface="Arial" panose="020B0604020202020204" pitchFamily="34" charset="0"/>
                </a:rPr>
                <a:t>Detección outliers</a:t>
              </a:r>
            </a:p>
            <a:p>
              <a:pPr marL="428625" indent="-428625">
                <a:buFont typeface="Courier New" panose="02070309020205020404" pitchFamily="49" charset="0"/>
                <a:buChar char="o"/>
              </a:pPr>
              <a:r>
                <a:rPr lang="es-CO" sz="2100" spc="-150" dirty="0">
                  <a:latin typeface="Arial" panose="020B0604020202020204" pitchFamily="34" charset="0"/>
                  <a:cs typeface="Arial" panose="020B0604020202020204" pitchFamily="34" charset="0"/>
                </a:rPr>
                <a:t>Normas y distancias</a:t>
              </a:r>
            </a:p>
          </p:txBody>
        </p:sp>
        <p:pic>
          <p:nvPicPr>
            <p:cNvPr id="13" name="Imagen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15610" y="7384196"/>
              <a:ext cx="1203540" cy="1086947"/>
            </a:xfrm>
            <a:prstGeom prst="rect">
              <a:avLst/>
            </a:prstGeom>
          </p:spPr>
        </p:pic>
        <p:sp>
          <p:nvSpPr>
            <p:cNvPr id="14" name="CuadroTexto 13"/>
            <p:cNvSpPr txBox="1"/>
            <p:nvPr/>
          </p:nvSpPr>
          <p:spPr>
            <a:xfrm>
              <a:off x="12399026" y="7261957"/>
              <a:ext cx="3135537" cy="1477328"/>
            </a:xfrm>
            <a:prstGeom prst="rect">
              <a:avLst/>
            </a:prstGeom>
            <a:noFill/>
          </p:spPr>
          <p:txBody>
            <a:bodyPr wrap="square" rtlCol="0">
              <a:spAutoFit/>
            </a:bodyPr>
            <a:lstStyle/>
            <a:p>
              <a:r>
                <a:rPr lang="es-CO" sz="2700" b="1" i="1" spc="-150" dirty="0">
                  <a:latin typeface="Arial" panose="020B0604020202020204" pitchFamily="34" charset="0"/>
                  <a:cs typeface="Arial" panose="020B0604020202020204" pitchFamily="34" charset="0"/>
                </a:rPr>
                <a:t>Supervisadas</a:t>
              </a:r>
            </a:p>
            <a:p>
              <a:pPr marL="428625" indent="-428625">
                <a:buFont typeface="Courier New" panose="02070309020205020404" pitchFamily="49" charset="0"/>
                <a:buChar char="o"/>
              </a:pPr>
              <a:r>
                <a:rPr lang="es-CO" sz="2100" spc="-150" dirty="0">
                  <a:latin typeface="Arial" panose="020B0604020202020204" pitchFamily="34" charset="0"/>
                  <a:cs typeface="Arial" panose="020B0604020202020204" pitchFamily="34" charset="0"/>
                </a:rPr>
                <a:t>Regresión Logística</a:t>
              </a:r>
            </a:p>
            <a:p>
              <a:pPr marL="428625" indent="-428625">
                <a:buFont typeface="Courier New" panose="02070309020205020404" pitchFamily="49" charset="0"/>
                <a:buChar char="o"/>
              </a:pPr>
              <a:r>
                <a:rPr lang="es-CO" sz="2100" spc="-150" dirty="0">
                  <a:latin typeface="Arial" panose="020B0604020202020204" pitchFamily="34" charset="0"/>
                  <a:cs typeface="Arial" panose="020B0604020202020204" pitchFamily="34" charset="0"/>
                </a:rPr>
                <a:t>Naive Bayes</a:t>
              </a:r>
            </a:p>
            <a:p>
              <a:pPr marL="428625" indent="-428625">
                <a:buFont typeface="Courier New" panose="02070309020205020404" pitchFamily="49" charset="0"/>
                <a:buChar char="o"/>
              </a:pPr>
              <a:r>
                <a:rPr lang="es-CO" sz="2100" spc="-150" dirty="0">
                  <a:latin typeface="Arial" panose="020B0604020202020204" pitchFamily="34" charset="0"/>
                  <a:cs typeface="Arial" panose="020B0604020202020204" pitchFamily="34" charset="0"/>
                </a:rPr>
                <a:t>Random Forest</a:t>
              </a:r>
            </a:p>
          </p:txBody>
        </p:sp>
        <p:sp>
          <p:nvSpPr>
            <p:cNvPr id="15" name="CuadroTexto 14"/>
            <p:cNvSpPr txBox="1"/>
            <p:nvPr/>
          </p:nvSpPr>
          <p:spPr>
            <a:xfrm>
              <a:off x="15443331" y="7261957"/>
              <a:ext cx="3156520" cy="1477328"/>
            </a:xfrm>
            <a:prstGeom prst="rect">
              <a:avLst/>
            </a:prstGeom>
            <a:noFill/>
          </p:spPr>
          <p:txBody>
            <a:bodyPr wrap="square" rtlCol="0">
              <a:spAutoFit/>
            </a:bodyPr>
            <a:lstStyle/>
            <a:p>
              <a:r>
                <a:rPr lang="es-CO" sz="2700" b="1" i="1" spc="-150" dirty="0">
                  <a:latin typeface="Arial" panose="020B0604020202020204" pitchFamily="34" charset="0"/>
                  <a:cs typeface="Arial" panose="020B0604020202020204" pitchFamily="34" charset="0"/>
                </a:rPr>
                <a:t>No supervisadas</a:t>
              </a:r>
            </a:p>
            <a:p>
              <a:pPr marL="428625" indent="-428625">
                <a:buFont typeface="Courier New" panose="02070309020205020404" pitchFamily="49" charset="0"/>
                <a:buChar char="o"/>
              </a:pPr>
              <a:r>
                <a:rPr lang="es-CO" sz="2100" spc="-150" dirty="0">
                  <a:latin typeface="Arial" panose="020B0604020202020204" pitchFamily="34" charset="0"/>
                  <a:cs typeface="Arial" panose="020B0604020202020204" pitchFamily="34" charset="0"/>
                </a:rPr>
                <a:t>K-Means</a:t>
              </a:r>
            </a:p>
            <a:p>
              <a:pPr marL="428625" indent="-428625">
                <a:buFont typeface="Courier New" panose="02070309020205020404" pitchFamily="49" charset="0"/>
                <a:buChar char="o"/>
              </a:pPr>
              <a:r>
                <a:rPr lang="es-CO" sz="2100" spc="-150" dirty="0">
                  <a:latin typeface="Arial" panose="020B0604020202020204" pitchFamily="34" charset="0"/>
                  <a:cs typeface="Arial" panose="020B0604020202020204" pitchFamily="34" charset="0"/>
                </a:rPr>
                <a:t>DBSCAN</a:t>
              </a:r>
            </a:p>
            <a:p>
              <a:pPr marL="428625" indent="-428625">
                <a:buFont typeface="Courier New" panose="02070309020205020404" pitchFamily="49" charset="0"/>
                <a:buChar char="o"/>
              </a:pPr>
              <a:r>
                <a:rPr lang="es-CO" sz="2100" spc="-150" dirty="0">
                  <a:latin typeface="Arial" panose="020B0604020202020204" pitchFamily="34" charset="0"/>
                  <a:cs typeface="Arial" panose="020B0604020202020204" pitchFamily="34" charset="0"/>
                </a:rPr>
                <a:t>Clúster Jerárquico</a:t>
              </a:r>
            </a:p>
          </p:txBody>
        </p:sp>
        <p:pic>
          <p:nvPicPr>
            <p:cNvPr id="16" name="Imagen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46264" y="3880654"/>
              <a:ext cx="1699419" cy="1699419"/>
            </a:xfrm>
            <a:prstGeom prst="rect">
              <a:avLst/>
            </a:prstGeom>
          </p:spPr>
        </p:pic>
        <p:pic>
          <p:nvPicPr>
            <p:cNvPr id="17" name="Imagen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684539" y="5389080"/>
              <a:ext cx="1622868" cy="1622868"/>
            </a:xfrm>
            <a:prstGeom prst="rect">
              <a:avLst/>
            </a:prstGeom>
          </p:spPr>
        </p:pic>
        <p:sp>
          <p:nvSpPr>
            <p:cNvPr id="18" name="CuadroTexto 17"/>
            <p:cNvSpPr txBox="1"/>
            <p:nvPr/>
          </p:nvSpPr>
          <p:spPr>
            <a:xfrm>
              <a:off x="12216561" y="4185376"/>
              <a:ext cx="4544705" cy="738664"/>
            </a:xfrm>
            <a:prstGeom prst="rect">
              <a:avLst/>
            </a:prstGeom>
            <a:noFill/>
          </p:spPr>
          <p:txBody>
            <a:bodyPr wrap="square" rtlCol="0">
              <a:spAutoFit/>
            </a:bodyPr>
            <a:lstStyle/>
            <a:p>
              <a:pPr marL="457200" indent="-457200">
                <a:buFont typeface="Courier New" panose="02070309020205020404" pitchFamily="49" charset="0"/>
                <a:buChar char="o"/>
              </a:pPr>
              <a:r>
                <a:rPr lang="es-CO" sz="2100" spc="-150" dirty="0">
                  <a:latin typeface="Arial" panose="020B0604020202020204" pitchFamily="34" charset="0"/>
                  <a:cs typeface="Arial" panose="020B0604020202020204" pitchFamily="34" charset="0"/>
                </a:rPr>
                <a:t>Varianza Global</a:t>
              </a:r>
            </a:p>
            <a:p>
              <a:pPr marL="457200" indent="-457200">
                <a:buFont typeface="Courier New" panose="02070309020205020404" pitchFamily="49" charset="0"/>
                <a:buChar char="o"/>
              </a:pPr>
              <a:r>
                <a:rPr lang="es-CO" sz="2100" spc="-150" dirty="0">
                  <a:latin typeface="Arial" panose="020B0604020202020204" pitchFamily="34" charset="0"/>
                  <a:cs typeface="Arial" panose="020B0604020202020204" pitchFamily="34" charset="0"/>
                </a:rPr>
                <a:t>PCA</a:t>
              </a:r>
            </a:p>
          </p:txBody>
        </p:sp>
        <p:sp>
          <p:nvSpPr>
            <p:cNvPr id="19" name="CuadroTexto 18"/>
            <p:cNvSpPr txBox="1"/>
            <p:nvPr/>
          </p:nvSpPr>
          <p:spPr>
            <a:xfrm>
              <a:off x="12303521" y="5641452"/>
              <a:ext cx="4544705" cy="738664"/>
            </a:xfrm>
            <a:prstGeom prst="rect">
              <a:avLst/>
            </a:prstGeom>
            <a:noFill/>
          </p:spPr>
          <p:txBody>
            <a:bodyPr wrap="square" rtlCol="0">
              <a:spAutoFit/>
            </a:bodyPr>
            <a:lstStyle>
              <a:defPPr>
                <a:defRPr lang="es-CO"/>
              </a:defPPr>
              <a:lvl1pPr marL="457200" indent="-457200">
                <a:buFont typeface="Courier New" panose="02070309020205020404" pitchFamily="49" charset="0"/>
                <a:buChar char="o"/>
                <a:defRPr sz="2100">
                  <a:latin typeface="Arial" panose="020B0604020202020204" pitchFamily="34" charset="0"/>
                  <a:cs typeface="Arial" panose="020B0604020202020204" pitchFamily="34" charset="0"/>
                </a:defRPr>
              </a:lvl1pPr>
            </a:lstStyle>
            <a:p>
              <a:r>
                <a:rPr lang="es-CO" spc="-150" dirty="0"/>
                <a:t>Correlaciones</a:t>
              </a:r>
            </a:p>
            <a:p>
              <a:r>
                <a:rPr lang="es-CO" spc="-150" dirty="0"/>
                <a:t>Regresiones</a:t>
              </a:r>
            </a:p>
          </p:txBody>
        </p:sp>
      </p:grpSp>
      <p:sp>
        <p:nvSpPr>
          <p:cNvPr id="25" name="object 13"/>
          <p:cNvSpPr/>
          <p:nvPr/>
        </p:nvSpPr>
        <p:spPr>
          <a:xfrm>
            <a:off x="15011400" y="9105900"/>
            <a:ext cx="3407070" cy="1253960"/>
          </a:xfrm>
          <a:prstGeom prst="rect">
            <a:avLst/>
          </a:prstGeom>
          <a:blipFill>
            <a:blip r:embed="rId10" cstate="print">
              <a:duotone>
                <a:prstClr val="black"/>
                <a:schemeClr val="accent1">
                  <a:tint val="45000"/>
                  <a:satMod val="400000"/>
                </a:schemeClr>
              </a:duotone>
            </a:blip>
            <a:srcRect/>
            <a:stretch>
              <a:fillRect t="-41106" b="-28261"/>
            </a:stretch>
          </a:blipFill>
        </p:spPr>
        <p:txBody>
          <a:bodyPr wrap="square" lIns="0" tIns="0" rIns="0" bIns="0" rtlCol="0"/>
          <a:lstStyle/>
          <a:p>
            <a:endParaRPr dirty="0"/>
          </a:p>
        </p:txBody>
      </p:sp>
    </p:spTree>
    <p:extLst>
      <p:ext uri="{BB962C8B-B14F-4D97-AF65-F5344CB8AC3E}">
        <p14:creationId xmlns:p14="http://schemas.microsoft.com/office/powerpoint/2010/main" val="27932266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FC42B99C-228A-48AF-9BD3-093738346895}"/>
              </a:ext>
            </a:extLst>
          </p:cNvPr>
          <p:cNvSpPr txBox="1"/>
          <p:nvPr/>
        </p:nvSpPr>
        <p:spPr>
          <a:xfrm>
            <a:off x="5443230" y="7810386"/>
            <a:ext cx="6953213" cy="523220"/>
          </a:xfrm>
          <a:prstGeom prst="rect">
            <a:avLst/>
          </a:prstGeom>
          <a:noFill/>
        </p:spPr>
        <p:txBody>
          <a:bodyPr wrap="square" rtlCol="0">
            <a:spAutoFit/>
          </a:bodyPr>
          <a:lstStyle/>
          <a:p>
            <a:pPr algn="ctr"/>
            <a:r>
              <a:rPr lang="es-ES" sz="2800" spc="-150" dirty="0" smtClean="0">
                <a:solidFill>
                  <a:srgbClr val="008FAD"/>
                </a:solidFill>
                <a:latin typeface="Arial" panose="020B0604020202020204" pitchFamily="34" charset="0"/>
                <a:cs typeface="Arial" panose="020B0604020202020204" pitchFamily="34" charset="0"/>
              </a:rPr>
              <a:t>DISTANCIA DE MAHALANOBIS ROBUSTA</a:t>
            </a:r>
            <a:endParaRPr lang="es-CO" sz="2800" spc="-150" dirty="0">
              <a:solidFill>
                <a:srgbClr val="008FAD"/>
              </a:solidFill>
              <a:latin typeface="Arial" panose="020B0604020202020204" pitchFamily="34" charset="0"/>
              <a:cs typeface="Arial" panose="020B0604020202020204" pitchFamily="34" charset="0"/>
            </a:endParaRPr>
          </a:p>
        </p:txBody>
      </p:sp>
      <p:pic>
        <p:nvPicPr>
          <p:cNvPr id="11" name="Captura de Pantalla 2020-06-25 a la(s) 5.38.00 p. m..png" descr="Captura de Pantalla 2020-06-25 a la(s) 5.38.00 p. m..png">
            <a:extLst>
              <a:ext uri="{FF2B5EF4-FFF2-40B4-BE49-F238E27FC236}">
                <a16:creationId xmlns:a16="http://schemas.microsoft.com/office/drawing/2014/main" id="{453518E0-48F4-4C35-8A67-9B27FD43D937}"/>
              </a:ext>
            </a:extLst>
          </p:cNvPr>
          <p:cNvPicPr>
            <a:picLocks noChangeAspect="1"/>
          </p:cNvPicPr>
          <p:nvPr/>
        </p:nvPicPr>
        <p:blipFill rotWithShape="1">
          <a:blip r:embed="rId3"/>
          <a:srcRect l="31155" t="45332" r="14670"/>
          <a:stretch/>
        </p:blipFill>
        <p:spPr>
          <a:xfrm>
            <a:off x="4724399" y="8718987"/>
            <a:ext cx="8390874" cy="905636"/>
          </a:xfrm>
          <a:prstGeom prst="rect">
            <a:avLst/>
          </a:prstGeom>
          <a:ln w="12700">
            <a:miter lim="400000"/>
          </a:ln>
        </p:spPr>
      </p:pic>
      <p:sp>
        <p:nvSpPr>
          <p:cNvPr id="12" name="object 10"/>
          <p:cNvSpPr/>
          <p:nvPr/>
        </p:nvSpPr>
        <p:spPr>
          <a:xfrm>
            <a:off x="14845668" y="6362699"/>
            <a:ext cx="3442321" cy="3924301"/>
          </a:xfrm>
          <a:prstGeom prst="rect">
            <a:avLst/>
          </a:prstGeom>
          <a:blipFill>
            <a:blip r:embed="rId4" cstate="print">
              <a:duotone>
                <a:prstClr val="black"/>
                <a:schemeClr val="accent1">
                  <a:tint val="45000"/>
                  <a:satMod val="400000"/>
                </a:schemeClr>
              </a:duotone>
            </a:blip>
            <a:stretch>
              <a:fillRect/>
            </a:stretch>
          </a:blipFill>
        </p:spPr>
        <p:txBody>
          <a:bodyPr wrap="square" lIns="0" tIns="0" rIns="0" bIns="0" rtlCol="0"/>
          <a:lstStyle/>
          <a:p>
            <a:endParaRPr dirty="0"/>
          </a:p>
        </p:txBody>
      </p:sp>
      <p:grpSp>
        <p:nvGrpSpPr>
          <p:cNvPr id="37" name="Grupo 36"/>
          <p:cNvGrpSpPr/>
          <p:nvPr/>
        </p:nvGrpSpPr>
        <p:grpSpPr>
          <a:xfrm>
            <a:off x="750401" y="1938775"/>
            <a:ext cx="13879999" cy="5033412"/>
            <a:chOff x="1359872" y="3310488"/>
            <a:chExt cx="13879999" cy="5033412"/>
          </a:xfrm>
        </p:grpSpPr>
        <p:sp>
          <p:nvSpPr>
            <p:cNvPr id="13" name="object 2"/>
            <p:cNvSpPr/>
            <p:nvPr/>
          </p:nvSpPr>
          <p:spPr>
            <a:xfrm>
              <a:off x="1359872" y="3314700"/>
              <a:ext cx="6649014" cy="5029200"/>
            </a:xfrm>
            <a:custGeom>
              <a:avLst/>
              <a:gdLst/>
              <a:ahLst/>
              <a:cxnLst/>
              <a:rect l="l" t="t" r="r" b="b"/>
              <a:pathLst>
                <a:path w="5038725" h="7258050">
                  <a:moveTo>
                    <a:pt x="5038725" y="7258050"/>
                  </a:moveTo>
                  <a:lnTo>
                    <a:pt x="0" y="7258050"/>
                  </a:lnTo>
                  <a:lnTo>
                    <a:pt x="0" y="0"/>
                  </a:lnTo>
                  <a:lnTo>
                    <a:pt x="5038725" y="0"/>
                  </a:lnTo>
                  <a:lnTo>
                    <a:pt x="5038725" y="7258050"/>
                  </a:lnTo>
                  <a:close/>
                </a:path>
              </a:pathLst>
            </a:custGeom>
            <a:solidFill>
              <a:srgbClr val="3D495C"/>
            </a:solidFill>
          </p:spPr>
          <p:txBody>
            <a:bodyPr wrap="square" lIns="0" tIns="0" rIns="0" bIns="0" rtlCol="0"/>
            <a:lstStyle/>
            <a:p>
              <a:endParaRPr dirty="0"/>
            </a:p>
          </p:txBody>
        </p:sp>
        <p:sp>
          <p:nvSpPr>
            <p:cNvPr id="14" name="object 3"/>
            <p:cNvSpPr/>
            <p:nvPr/>
          </p:nvSpPr>
          <p:spPr>
            <a:xfrm>
              <a:off x="8720197" y="3310488"/>
              <a:ext cx="6519674" cy="5028118"/>
            </a:xfrm>
            <a:custGeom>
              <a:avLst/>
              <a:gdLst/>
              <a:ahLst/>
              <a:cxnLst/>
              <a:rect l="l" t="t" r="r" b="b"/>
              <a:pathLst>
                <a:path w="5038725" h="7258050">
                  <a:moveTo>
                    <a:pt x="5038725" y="7258050"/>
                  </a:moveTo>
                  <a:lnTo>
                    <a:pt x="0" y="7258050"/>
                  </a:lnTo>
                  <a:lnTo>
                    <a:pt x="0" y="0"/>
                  </a:lnTo>
                  <a:lnTo>
                    <a:pt x="5038725" y="0"/>
                  </a:lnTo>
                  <a:lnTo>
                    <a:pt x="5038725" y="7258050"/>
                  </a:lnTo>
                  <a:close/>
                </a:path>
              </a:pathLst>
            </a:custGeom>
            <a:solidFill>
              <a:srgbClr val="3D495C"/>
            </a:solidFill>
          </p:spPr>
          <p:txBody>
            <a:bodyPr wrap="square" lIns="0" tIns="0" rIns="0" bIns="0" rtlCol="0"/>
            <a:lstStyle/>
            <a:p>
              <a:endParaRPr dirty="0"/>
            </a:p>
          </p:txBody>
        </p:sp>
        <p:pic>
          <p:nvPicPr>
            <p:cNvPr id="8" name="Captura de Pantalla 2020-06-25 a la(s) 10.40.20 a. m..png" descr="Captura de Pantalla 2020-06-25 a la(s) 10.40.20 a. m..png">
              <a:extLst>
                <a:ext uri="{FF2B5EF4-FFF2-40B4-BE49-F238E27FC236}">
                  <a16:creationId xmlns:a16="http://schemas.microsoft.com/office/drawing/2014/main" id="{7AA4B20A-1B85-4F71-8BF4-D69A62C3C4E4}"/>
                </a:ext>
              </a:extLst>
            </p:cNvPr>
            <p:cNvPicPr>
              <a:picLocks noChangeAspect="1"/>
            </p:cNvPicPr>
            <p:nvPr/>
          </p:nvPicPr>
          <p:blipFill>
            <a:blip r:embed="rId5"/>
            <a:stretch>
              <a:fillRect/>
            </a:stretch>
          </p:blipFill>
          <p:spPr>
            <a:xfrm>
              <a:off x="1731680" y="4419803"/>
              <a:ext cx="5905398" cy="3628786"/>
            </a:xfrm>
            <a:prstGeom prst="rect">
              <a:avLst/>
            </a:prstGeom>
            <a:ln w="12700">
              <a:miter lim="400000"/>
            </a:ln>
          </p:spPr>
        </p:pic>
        <p:sp>
          <p:nvSpPr>
            <p:cNvPr id="9" name="Rectángulo 8">
              <a:extLst>
                <a:ext uri="{FF2B5EF4-FFF2-40B4-BE49-F238E27FC236}">
                  <a16:creationId xmlns:a16="http://schemas.microsoft.com/office/drawing/2014/main" id="{F7D1D8A9-85DA-4FD6-BB21-4AA86CAFEBC0}"/>
                </a:ext>
              </a:extLst>
            </p:cNvPr>
            <p:cNvSpPr/>
            <p:nvPr/>
          </p:nvSpPr>
          <p:spPr>
            <a:xfrm>
              <a:off x="3470894" y="3622274"/>
              <a:ext cx="3912014" cy="461665"/>
            </a:xfrm>
            <a:prstGeom prst="rect">
              <a:avLst/>
            </a:prstGeom>
          </p:spPr>
          <p:txBody>
            <a:bodyPr wrap="square">
              <a:spAutoFit/>
            </a:bodyPr>
            <a:lstStyle/>
            <a:p>
              <a:r>
                <a:rPr lang="es-ES" sz="2400" spc="-300" dirty="0" smtClean="0">
                  <a:solidFill>
                    <a:schemeClr val="bg1"/>
                  </a:solidFill>
                  <a:latin typeface="Arial" panose="020B0604020202020204" pitchFamily="34" charset="0"/>
                  <a:cs typeface="Arial" panose="020B0604020202020204" pitchFamily="34" charset="0"/>
                </a:rPr>
                <a:t>DISTANCIA MÁXIMA: 4300</a:t>
              </a:r>
              <a:endParaRPr lang="es-ES" sz="2400" spc="-300" dirty="0">
                <a:solidFill>
                  <a:schemeClr val="bg1"/>
                </a:solidFill>
                <a:latin typeface="Arial" panose="020B0604020202020204" pitchFamily="34" charset="0"/>
                <a:cs typeface="Arial" panose="020B0604020202020204" pitchFamily="34" charset="0"/>
              </a:endParaRPr>
            </a:p>
          </p:txBody>
        </p:sp>
        <p:sp>
          <p:nvSpPr>
            <p:cNvPr id="17" name="object 7"/>
            <p:cNvSpPr txBox="1">
              <a:spLocks/>
            </p:cNvSpPr>
            <p:nvPr/>
          </p:nvSpPr>
          <p:spPr>
            <a:xfrm>
              <a:off x="2470700" y="3488336"/>
              <a:ext cx="1158000" cy="843821"/>
            </a:xfrm>
            <a:prstGeom prst="rect">
              <a:avLst/>
            </a:prstGeom>
          </p:spPr>
          <p:txBody>
            <a:bodyPr vert="horz" wrap="square" lIns="0" tIns="12700" rIns="0" bIns="0"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marL="12700">
                <a:lnSpc>
                  <a:spcPct val="100000"/>
                </a:lnSpc>
                <a:spcBef>
                  <a:spcPts val="100"/>
                </a:spcBef>
              </a:pPr>
              <a:r>
                <a:rPr lang="es-CO" sz="5400" b="1" spc="-300" dirty="0" smtClean="0">
                  <a:solidFill>
                    <a:schemeClr val="bg1"/>
                  </a:solidFill>
                  <a:latin typeface="Arial" panose="020B0604020202020204" pitchFamily="34" charset="0"/>
                  <a:cs typeface="Arial" panose="020B0604020202020204" pitchFamily="34" charset="0"/>
                </a:rPr>
                <a:t>01</a:t>
              </a:r>
              <a:endParaRPr lang="es-CO" b="1" spc="-300" dirty="0">
                <a:solidFill>
                  <a:schemeClr val="bg1"/>
                </a:solidFill>
                <a:latin typeface="Arial" panose="020B0604020202020204" pitchFamily="34" charset="0"/>
                <a:cs typeface="Arial" panose="020B0604020202020204" pitchFamily="34" charset="0"/>
              </a:endParaRPr>
            </a:p>
          </p:txBody>
        </p:sp>
        <p:pic>
          <p:nvPicPr>
            <p:cNvPr id="18" name="Captura de Pantalla 2020-06-25 a la(s) 10.40.57 a. m..png" descr="Captura de Pantalla 2020-06-25 a la(s) 10.40.57 a. m..png">
              <a:extLst>
                <a:ext uri="{FF2B5EF4-FFF2-40B4-BE49-F238E27FC236}">
                  <a16:creationId xmlns:a16="http://schemas.microsoft.com/office/drawing/2014/main" id="{F04E41DD-D507-4130-92D2-AC539533D6D7}"/>
                </a:ext>
              </a:extLst>
            </p:cNvPr>
            <p:cNvPicPr>
              <a:picLocks noChangeAspect="1"/>
            </p:cNvPicPr>
            <p:nvPr/>
          </p:nvPicPr>
          <p:blipFill>
            <a:blip r:embed="rId6"/>
            <a:stretch>
              <a:fillRect/>
            </a:stretch>
          </p:blipFill>
          <p:spPr>
            <a:xfrm>
              <a:off x="9076170" y="4530037"/>
              <a:ext cx="5807728" cy="3518552"/>
            </a:xfrm>
            <a:prstGeom prst="rect">
              <a:avLst/>
            </a:prstGeom>
            <a:ln w="12700">
              <a:miter lim="400000"/>
            </a:ln>
          </p:spPr>
        </p:pic>
        <p:sp>
          <p:nvSpPr>
            <p:cNvPr id="19" name="Rectángulo 18">
              <a:extLst>
                <a:ext uri="{FF2B5EF4-FFF2-40B4-BE49-F238E27FC236}">
                  <a16:creationId xmlns:a16="http://schemas.microsoft.com/office/drawing/2014/main" id="{B02904CB-C7AD-4164-A1B1-D6FE47AF1DC3}"/>
                </a:ext>
              </a:extLst>
            </p:cNvPr>
            <p:cNvSpPr/>
            <p:nvPr/>
          </p:nvSpPr>
          <p:spPr>
            <a:xfrm>
              <a:off x="10644243" y="3693129"/>
              <a:ext cx="3909957" cy="461665"/>
            </a:xfrm>
            <a:prstGeom prst="rect">
              <a:avLst/>
            </a:prstGeom>
          </p:spPr>
          <p:txBody>
            <a:bodyPr wrap="square">
              <a:spAutoFit/>
            </a:bodyPr>
            <a:lstStyle/>
            <a:p>
              <a:r>
                <a:rPr lang="es-ES" sz="2400" spc="-300" dirty="0" smtClean="0">
                  <a:solidFill>
                    <a:schemeClr val="bg1"/>
                  </a:solidFill>
                  <a:latin typeface="Arial" panose="020B0604020202020204" pitchFamily="34" charset="0"/>
                  <a:cs typeface="Arial" panose="020B0604020202020204" pitchFamily="34" charset="0"/>
                </a:rPr>
                <a:t>DISTANCIA MÁXIMA: 60</a:t>
              </a:r>
              <a:endParaRPr lang="es-ES" sz="2400" spc="-300" dirty="0">
                <a:solidFill>
                  <a:schemeClr val="bg1"/>
                </a:solidFill>
                <a:latin typeface="Arial" panose="020B0604020202020204" pitchFamily="34" charset="0"/>
                <a:cs typeface="Arial" panose="020B0604020202020204" pitchFamily="34" charset="0"/>
              </a:endParaRPr>
            </a:p>
          </p:txBody>
        </p:sp>
        <p:sp>
          <p:nvSpPr>
            <p:cNvPr id="21" name="object 7"/>
            <p:cNvSpPr txBox="1">
              <a:spLocks/>
            </p:cNvSpPr>
            <p:nvPr/>
          </p:nvSpPr>
          <p:spPr>
            <a:xfrm>
              <a:off x="9332392" y="3455885"/>
              <a:ext cx="1158000" cy="843821"/>
            </a:xfrm>
            <a:prstGeom prst="rect">
              <a:avLst/>
            </a:prstGeom>
          </p:spPr>
          <p:txBody>
            <a:bodyPr vert="horz" wrap="square" lIns="0" tIns="12700" rIns="0" bIns="0"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marL="12700">
                <a:lnSpc>
                  <a:spcPct val="100000"/>
                </a:lnSpc>
                <a:spcBef>
                  <a:spcPts val="100"/>
                </a:spcBef>
              </a:pPr>
              <a:r>
                <a:rPr lang="es-CO" sz="5400" b="1" spc="-300" dirty="0" smtClean="0">
                  <a:solidFill>
                    <a:schemeClr val="bg1"/>
                  </a:solidFill>
                  <a:latin typeface="Arial" panose="020B0604020202020204" pitchFamily="34" charset="0"/>
                  <a:cs typeface="Arial" panose="020B0604020202020204" pitchFamily="34" charset="0"/>
                </a:rPr>
                <a:t>02</a:t>
              </a:r>
              <a:endParaRPr lang="es-CO" b="1" spc="-300" dirty="0">
                <a:solidFill>
                  <a:schemeClr val="bg1"/>
                </a:solidFill>
                <a:latin typeface="Arial" panose="020B0604020202020204" pitchFamily="34" charset="0"/>
                <a:cs typeface="Arial" panose="020B0604020202020204" pitchFamily="34" charset="0"/>
              </a:endParaRPr>
            </a:p>
          </p:txBody>
        </p:sp>
      </p:grpSp>
      <p:sp>
        <p:nvSpPr>
          <p:cNvPr id="25" name="object 2"/>
          <p:cNvSpPr/>
          <p:nvPr/>
        </p:nvSpPr>
        <p:spPr>
          <a:xfrm>
            <a:off x="-27711" y="3218"/>
            <a:ext cx="18301856" cy="111653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B2B6CA"/>
          </a:solidFill>
          <a:ln>
            <a:solidFill>
              <a:srgbClr val="B2B6CA"/>
            </a:solidFill>
          </a:ln>
        </p:spPr>
        <p:txBody>
          <a:bodyPr wrap="square" lIns="0" tIns="0" rIns="0" bIns="0" rtlCol="0"/>
          <a:lstStyle/>
          <a:p>
            <a:endParaRPr dirty="0"/>
          </a:p>
        </p:txBody>
      </p:sp>
      <p:sp>
        <p:nvSpPr>
          <p:cNvPr id="26" name="CuadroTexto 25"/>
          <p:cNvSpPr txBox="1"/>
          <p:nvPr/>
        </p:nvSpPr>
        <p:spPr>
          <a:xfrm>
            <a:off x="124295" y="223075"/>
            <a:ext cx="5743106" cy="830997"/>
          </a:xfrm>
          <a:prstGeom prst="rect">
            <a:avLst/>
          </a:prstGeom>
          <a:noFill/>
        </p:spPr>
        <p:txBody>
          <a:bodyPr wrap="square" rtlCol="0">
            <a:spAutoFit/>
          </a:bodyPr>
          <a:lstStyle/>
          <a:p>
            <a:pPr>
              <a:defRPr/>
            </a:pPr>
            <a:r>
              <a:rPr lang="es-CO" sz="4800" spc="-300" dirty="0" smtClean="0">
                <a:solidFill>
                  <a:schemeClr val="bg1"/>
                </a:solidFill>
                <a:latin typeface="Arial" panose="020B0604020202020204" pitchFamily="34" charset="0"/>
                <a:ea typeface="Roboto" pitchFamily="2" charset="0"/>
                <a:cs typeface="Arial" panose="020B0604020202020204" pitchFamily="34" charset="0"/>
              </a:rPr>
              <a:t>LIMPIEZA DE DATOS</a:t>
            </a:r>
            <a:endParaRPr lang="es-CO" sz="5400" spc="-300" dirty="0">
              <a:solidFill>
                <a:schemeClr val="bg1"/>
              </a:solidFill>
              <a:latin typeface="Arial" panose="020B0604020202020204" pitchFamily="34" charset="0"/>
              <a:ea typeface="Roboto" pitchFamily="2" charset="0"/>
              <a:cs typeface="Arial" panose="020B0604020202020204" pitchFamily="34" charset="0"/>
            </a:endParaRPr>
          </a:p>
        </p:txBody>
      </p:sp>
      <p:cxnSp>
        <p:nvCxnSpPr>
          <p:cNvPr id="27" name="Conector recto 26"/>
          <p:cNvCxnSpPr/>
          <p:nvPr/>
        </p:nvCxnSpPr>
        <p:spPr>
          <a:xfrm flipH="1">
            <a:off x="5867401" y="223075"/>
            <a:ext cx="0" cy="78853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5" name="Grupo 34"/>
          <p:cNvGrpSpPr/>
          <p:nvPr/>
        </p:nvGrpSpPr>
        <p:grpSpPr>
          <a:xfrm>
            <a:off x="6172200" y="112418"/>
            <a:ext cx="901184" cy="913301"/>
            <a:chOff x="11045383" y="3001673"/>
            <a:chExt cx="901184" cy="848792"/>
          </a:xfrm>
          <a:solidFill>
            <a:schemeClr val="bg1"/>
          </a:solidFill>
        </p:grpSpPr>
        <p:sp>
          <p:nvSpPr>
            <p:cNvPr id="32" name="Freeform 27"/>
            <p:cNvSpPr>
              <a:spLocks noEditPoints="1"/>
            </p:cNvSpPr>
            <p:nvPr/>
          </p:nvSpPr>
          <p:spPr bwMode="auto">
            <a:xfrm>
              <a:off x="11045383" y="3001673"/>
              <a:ext cx="901184" cy="848792"/>
            </a:xfrm>
            <a:custGeom>
              <a:avLst/>
              <a:gdLst>
                <a:gd name="T0" fmla="*/ 357 w 6560"/>
                <a:gd name="T1" fmla="*/ 5683 h 6554"/>
                <a:gd name="T2" fmla="*/ 381 w 6560"/>
                <a:gd name="T3" fmla="*/ 5994 h 6554"/>
                <a:gd name="T4" fmla="*/ 620 w 6560"/>
                <a:gd name="T5" fmla="*/ 6197 h 6554"/>
                <a:gd name="T6" fmla="*/ 931 w 6560"/>
                <a:gd name="T7" fmla="*/ 6173 h 6554"/>
                <a:gd name="T8" fmla="*/ 1691 w 6560"/>
                <a:gd name="T9" fmla="*/ 4288 h 6554"/>
                <a:gd name="T10" fmla="*/ 4181 w 6560"/>
                <a:gd name="T11" fmla="*/ 337 h 6554"/>
                <a:gd name="T12" fmla="*/ 3536 w 6560"/>
                <a:gd name="T13" fmla="*/ 441 h 6554"/>
                <a:gd name="T14" fmla="*/ 2946 w 6560"/>
                <a:gd name="T15" fmla="*/ 751 h 6554"/>
                <a:gd name="T16" fmla="*/ 2459 w 6560"/>
                <a:gd name="T17" fmla="*/ 1276 h 6554"/>
                <a:gd name="T18" fmla="*/ 2184 w 6560"/>
                <a:gd name="T19" fmla="*/ 1939 h 6554"/>
                <a:gd name="T20" fmla="*/ 2158 w 6560"/>
                <a:gd name="T21" fmla="*/ 2669 h 6554"/>
                <a:gd name="T22" fmla="*/ 2385 w 6560"/>
                <a:gd name="T23" fmla="*/ 3353 h 6554"/>
                <a:gd name="T24" fmla="*/ 2842 w 6560"/>
                <a:gd name="T25" fmla="*/ 3919 h 6554"/>
                <a:gd name="T26" fmla="*/ 3443 w 6560"/>
                <a:gd name="T27" fmla="*/ 4280 h 6554"/>
                <a:gd name="T28" fmla="*/ 4113 w 6560"/>
                <a:gd name="T29" fmla="*/ 4415 h 6554"/>
                <a:gd name="T30" fmla="*/ 4787 w 6560"/>
                <a:gd name="T31" fmla="*/ 4326 h 6554"/>
                <a:gd name="T32" fmla="*/ 5405 w 6560"/>
                <a:gd name="T33" fmla="*/ 4009 h 6554"/>
                <a:gd name="T34" fmla="*/ 5900 w 6560"/>
                <a:gd name="T35" fmla="*/ 3478 h 6554"/>
                <a:gd name="T36" fmla="*/ 6175 w 6560"/>
                <a:gd name="T37" fmla="*/ 2813 h 6554"/>
                <a:gd name="T38" fmla="*/ 6201 w 6560"/>
                <a:gd name="T39" fmla="*/ 2083 h 6554"/>
                <a:gd name="T40" fmla="*/ 5974 w 6560"/>
                <a:gd name="T41" fmla="*/ 1399 h 6554"/>
                <a:gd name="T42" fmla="*/ 5523 w 6560"/>
                <a:gd name="T43" fmla="*/ 837 h 6554"/>
                <a:gd name="T44" fmla="*/ 4948 w 6560"/>
                <a:gd name="T45" fmla="*/ 486 h 6554"/>
                <a:gd name="T46" fmla="*/ 4310 w 6560"/>
                <a:gd name="T47" fmla="*/ 341 h 6554"/>
                <a:gd name="T48" fmla="*/ 4635 w 6560"/>
                <a:gd name="T49" fmla="*/ 44 h 6554"/>
                <a:gd name="T50" fmla="*/ 5355 w 6560"/>
                <a:gd name="T51" fmla="*/ 309 h 6554"/>
                <a:gd name="T52" fmla="*/ 5972 w 6560"/>
                <a:gd name="T53" fmla="*/ 809 h 6554"/>
                <a:gd name="T54" fmla="*/ 6381 w 6560"/>
                <a:gd name="T55" fmla="*/ 1465 h 6554"/>
                <a:gd name="T56" fmla="*/ 6554 w 6560"/>
                <a:gd name="T57" fmla="*/ 2219 h 6554"/>
                <a:gd name="T58" fmla="*/ 6478 w 6560"/>
                <a:gd name="T59" fmla="*/ 2994 h 6554"/>
                <a:gd name="T60" fmla="*/ 6161 w 6560"/>
                <a:gd name="T61" fmla="*/ 3696 h 6554"/>
                <a:gd name="T62" fmla="*/ 5619 w 6560"/>
                <a:gd name="T63" fmla="*/ 4270 h 6554"/>
                <a:gd name="T64" fmla="*/ 4930 w 6560"/>
                <a:gd name="T65" fmla="*/ 4632 h 6554"/>
                <a:gd name="T66" fmla="*/ 4181 w 6560"/>
                <a:gd name="T67" fmla="*/ 4754 h 6554"/>
                <a:gd name="T68" fmla="*/ 3431 w 6560"/>
                <a:gd name="T69" fmla="*/ 4632 h 6554"/>
                <a:gd name="T70" fmla="*/ 2744 w 6560"/>
                <a:gd name="T71" fmla="*/ 4274 h 6554"/>
                <a:gd name="T72" fmla="*/ 2663 w 6560"/>
                <a:gd name="T73" fmla="*/ 4800 h 6554"/>
                <a:gd name="T74" fmla="*/ 2647 w 6560"/>
                <a:gd name="T75" fmla="*/ 4957 h 6554"/>
                <a:gd name="T76" fmla="*/ 1069 w 6560"/>
                <a:gd name="T77" fmla="*/ 6480 h 6554"/>
                <a:gd name="T78" fmla="*/ 662 w 6560"/>
                <a:gd name="T79" fmla="*/ 6550 h 6554"/>
                <a:gd name="T80" fmla="*/ 281 w 6560"/>
                <a:gd name="T81" fmla="*/ 6393 h 6554"/>
                <a:gd name="T82" fmla="*/ 42 w 6560"/>
                <a:gd name="T83" fmla="*/ 6056 h 6554"/>
                <a:gd name="T84" fmla="*/ 18 w 6560"/>
                <a:gd name="T85" fmla="*/ 5641 h 6554"/>
                <a:gd name="T86" fmla="*/ 219 w 6560"/>
                <a:gd name="T87" fmla="*/ 5282 h 6554"/>
                <a:gd name="T88" fmla="*/ 1691 w 6560"/>
                <a:gd name="T89" fmla="*/ 3879 h 6554"/>
                <a:gd name="T90" fmla="*/ 2098 w 6560"/>
                <a:gd name="T91" fmla="*/ 4218 h 6554"/>
                <a:gd name="T92" fmla="*/ 2040 w 6560"/>
                <a:gd name="T93" fmla="*/ 3421 h 6554"/>
                <a:gd name="T94" fmla="*/ 1821 w 6560"/>
                <a:gd name="T95" fmla="*/ 2689 h 6554"/>
                <a:gd name="T96" fmla="*/ 1847 w 6560"/>
                <a:gd name="T97" fmla="*/ 1910 h 6554"/>
                <a:gd name="T98" fmla="*/ 2116 w 6560"/>
                <a:gd name="T99" fmla="*/ 1190 h 6554"/>
                <a:gd name="T100" fmla="*/ 2617 w 6560"/>
                <a:gd name="T101" fmla="*/ 584 h 6554"/>
                <a:gd name="T102" fmla="*/ 3285 w 6560"/>
                <a:gd name="T103" fmla="*/ 173 h 6554"/>
                <a:gd name="T104" fmla="*/ 4027 w 6560"/>
                <a:gd name="T105" fmla="*/ 4 h 6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60" h="6554">
                  <a:moveTo>
                    <a:pt x="1213" y="4766"/>
                  </a:moveTo>
                  <a:lnTo>
                    <a:pt x="457" y="5520"/>
                  </a:lnTo>
                  <a:lnTo>
                    <a:pt x="415" y="5569"/>
                  </a:lnTo>
                  <a:lnTo>
                    <a:pt x="381" y="5623"/>
                  </a:lnTo>
                  <a:lnTo>
                    <a:pt x="357" y="5683"/>
                  </a:lnTo>
                  <a:lnTo>
                    <a:pt x="343" y="5745"/>
                  </a:lnTo>
                  <a:lnTo>
                    <a:pt x="337" y="5809"/>
                  </a:lnTo>
                  <a:lnTo>
                    <a:pt x="343" y="5872"/>
                  </a:lnTo>
                  <a:lnTo>
                    <a:pt x="357" y="5934"/>
                  </a:lnTo>
                  <a:lnTo>
                    <a:pt x="381" y="5994"/>
                  </a:lnTo>
                  <a:lnTo>
                    <a:pt x="415" y="6048"/>
                  </a:lnTo>
                  <a:lnTo>
                    <a:pt x="457" y="6098"/>
                  </a:lnTo>
                  <a:lnTo>
                    <a:pt x="507" y="6139"/>
                  </a:lnTo>
                  <a:lnTo>
                    <a:pt x="560" y="6173"/>
                  </a:lnTo>
                  <a:lnTo>
                    <a:pt x="620" y="6197"/>
                  </a:lnTo>
                  <a:lnTo>
                    <a:pt x="682" y="6211"/>
                  </a:lnTo>
                  <a:lnTo>
                    <a:pt x="746" y="6217"/>
                  </a:lnTo>
                  <a:lnTo>
                    <a:pt x="810" y="6211"/>
                  </a:lnTo>
                  <a:lnTo>
                    <a:pt x="872" y="6197"/>
                  </a:lnTo>
                  <a:lnTo>
                    <a:pt x="931" y="6173"/>
                  </a:lnTo>
                  <a:lnTo>
                    <a:pt x="985" y="6139"/>
                  </a:lnTo>
                  <a:lnTo>
                    <a:pt x="1035" y="6098"/>
                  </a:lnTo>
                  <a:lnTo>
                    <a:pt x="1789" y="5342"/>
                  </a:lnTo>
                  <a:lnTo>
                    <a:pt x="1213" y="4766"/>
                  </a:lnTo>
                  <a:close/>
                  <a:moveTo>
                    <a:pt x="1691" y="4288"/>
                  </a:moveTo>
                  <a:lnTo>
                    <a:pt x="1450" y="4527"/>
                  </a:lnTo>
                  <a:lnTo>
                    <a:pt x="2028" y="5105"/>
                  </a:lnTo>
                  <a:lnTo>
                    <a:pt x="2268" y="4864"/>
                  </a:lnTo>
                  <a:lnTo>
                    <a:pt x="1691" y="4288"/>
                  </a:lnTo>
                  <a:close/>
                  <a:moveTo>
                    <a:pt x="4181" y="337"/>
                  </a:moveTo>
                  <a:lnTo>
                    <a:pt x="4049" y="341"/>
                  </a:lnTo>
                  <a:lnTo>
                    <a:pt x="3919" y="353"/>
                  </a:lnTo>
                  <a:lnTo>
                    <a:pt x="3790" y="375"/>
                  </a:lnTo>
                  <a:lnTo>
                    <a:pt x="3662" y="403"/>
                  </a:lnTo>
                  <a:lnTo>
                    <a:pt x="3536" y="441"/>
                  </a:lnTo>
                  <a:lnTo>
                    <a:pt x="3411" y="486"/>
                  </a:lnTo>
                  <a:lnTo>
                    <a:pt x="3289" y="540"/>
                  </a:lnTo>
                  <a:lnTo>
                    <a:pt x="3171" y="602"/>
                  </a:lnTo>
                  <a:lnTo>
                    <a:pt x="3056" y="672"/>
                  </a:lnTo>
                  <a:lnTo>
                    <a:pt x="2946" y="751"/>
                  </a:lnTo>
                  <a:lnTo>
                    <a:pt x="2838" y="837"/>
                  </a:lnTo>
                  <a:lnTo>
                    <a:pt x="2737" y="933"/>
                  </a:lnTo>
                  <a:lnTo>
                    <a:pt x="2635" y="1042"/>
                  </a:lnTo>
                  <a:lnTo>
                    <a:pt x="2543" y="1156"/>
                  </a:lnTo>
                  <a:lnTo>
                    <a:pt x="2459" y="1276"/>
                  </a:lnTo>
                  <a:lnTo>
                    <a:pt x="2385" y="1399"/>
                  </a:lnTo>
                  <a:lnTo>
                    <a:pt x="2322" y="1529"/>
                  </a:lnTo>
                  <a:lnTo>
                    <a:pt x="2266" y="1662"/>
                  </a:lnTo>
                  <a:lnTo>
                    <a:pt x="2220" y="1800"/>
                  </a:lnTo>
                  <a:lnTo>
                    <a:pt x="2184" y="1939"/>
                  </a:lnTo>
                  <a:lnTo>
                    <a:pt x="2158" y="2083"/>
                  </a:lnTo>
                  <a:lnTo>
                    <a:pt x="2144" y="2229"/>
                  </a:lnTo>
                  <a:lnTo>
                    <a:pt x="2138" y="2376"/>
                  </a:lnTo>
                  <a:lnTo>
                    <a:pt x="2144" y="2524"/>
                  </a:lnTo>
                  <a:lnTo>
                    <a:pt x="2158" y="2669"/>
                  </a:lnTo>
                  <a:lnTo>
                    <a:pt x="2184" y="2813"/>
                  </a:lnTo>
                  <a:lnTo>
                    <a:pt x="2220" y="2954"/>
                  </a:lnTo>
                  <a:lnTo>
                    <a:pt x="2266" y="3092"/>
                  </a:lnTo>
                  <a:lnTo>
                    <a:pt x="2322" y="3223"/>
                  </a:lnTo>
                  <a:lnTo>
                    <a:pt x="2385" y="3353"/>
                  </a:lnTo>
                  <a:lnTo>
                    <a:pt x="2459" y="3478"/>
                  </a:lnTo>
                  <a:lnTo>
                    <a:pt x="2543" y="3598"/>
                  </a:lnTo>
                  <a:lnTo>
                    <a:pt x="2635" y="3712"/>
                  </a:lnTo>
                  <a:lnTo>
                    <a:pt x="2737" y="3819"/>
                  </a:lnTo>
                  <a:lnTo>
                    <a:pt x="2842" y="3919"/>
                  </a:lnTo>
                  <a:lnTo>
                    <a:pt x="2954" y="4009"/>
                  </a:lnTo>
                  <a:lnTo>
                    <a:pt x="3072" y="4090"/>
                  </a:lnTo>
                  <a:lnTo>
                    <a:pt x="3191" y="4162"/>
                  </a:lnTo>
                  <a:lnTo>
                    <a:pt x="3317" y="4226"/>
                  </a:lnTo>
                  <a:lnTo>
                    <a:pt x="3443" y="4280"/>
                  </a:lnTo>
                  <a:lnTo>
                    <a:pt x="3574" y="4326"/>
                  </a:lnTo>
                  <a:lnTo>
                    <a:pt x="3706" y="4361"/>
                  </a:lnTo>
                  <a:lnTo>
                    <a:pt x="3839" y="4387"/>
                  </a:lnTo>
                  <a:lnTo>
                    <a:pt x="3975" y="4405"/>
                  </a:lnTo>
                  <a:lnTo>
                    <a:pt x="4113" y="4415"/>
                  </a:lnTo>
                  <a:lnTo>
                    <a:pt x="4248" y="4415"/>
                  </a:lnTo>
                  <a:lnTo>
                    <a:pt x="4384" y="4405"/>
                  </a:lnTo>
                  <a:lnTo>
                    <a:pt x="4520" y="4387"/>
                  </a:lnTo>
                  <a:lnTo>
                    <a:pt x="4653" y="4361"/>
                  </a:lnTo>
                  <a:lnTo>
                    <a:pt x="4787" y="4326"/>
                  </a:lnTo>
                  <a:lnTo>
                    <a:pt x="4917" y="4280"/>
                  </a:lnTo>
                  <a:lnTo>
                    <a:pt x="5044" y="4226"/>
                  </a:lnTo>
                  <a:lnTo>
                    <a:pt x="5168" y="4162"/>
                  </a:lnTo>
                  <a:lnTo>
                    <a:pt x="5290" y="4090"/>
                  </a:lnTo>
                  <a:lnTo>
                    <a:pt x="5405" y="4009"/>
                  </a:lnTo>
                  <a:lnTo>
                    <a:pt x="5517" y="3919"/>
                  </a:lnTo>
                  <a:lnTo>
                    <a:pt x="5625" y="3819"/>
                  </a:lnTo>
                  <a:lnTo>
                    <a:pt x="5724" y="3712"/>
                  </a:lnTo>
                  <a:lnTo>
                    <a:pt x="5816" y="3598"/>
                  </a:lnTo>
                  <a:lnTo>
                    <a:pt x="5900" y="3478"/>
                  </a:lnTo>
                  <a:lnTo>
                    <a:pt x="5974" y="3353"/>
                  </a:lnTo>
                  <a:lnTo>
                    <a:pt x="6039" y="3223"/>
                  </a:lnTo>
                  <a:lnTo>
                    <a:pt x="6093" y="3092"/>
                  </a:lnTo>
                  <a:lnTo>
                    <a:pt x="6139" y="2954"/>
                  </a:lnTo>
                  <a:lnTo>
                    <a:pt x="6175" y="2813"/>
                  </a:lnTo>
                  <a:lnTo>
                    <a:pt x="6201" y="2669"/>
                  </a:lnTo>
                  <a:lnTo>
                    <a:pt x="6217" y="2524"/>
                  </a:lnTo>
                  <a:lnTo>
                    <a:pt x="6223" y="2376"/>
                  </a:lnTo>
                  <a:lnTo>
                    <a:pt x="6217" y="2229"/>
                  </a:lnTo>
                  <a:lnTo>
                    <a:pt x="6201" y="2083"/>
                  </a:lnTo>
                  <a:lnTo>
                    <a:pt x="6175" y="1939"/>
                  </a:lnTo>
                  <a:lnTo>
                    <a:pt x="6139" y="1800"/>
                  </a:lnTo>
                  <a:lnTo>
                    <a:pt x="6093" y="1662"/>
                  </a:lnTo>
                  <a:lnTo>
                    <a:pt x="6039" y="1529"/>
                  </a:lnTo>
                  <a:lnTo>
                    <a:pt x="5974" y="1399"/>
                  </a:lnTo>
                  <a:lnTo>
                    <a:pt x="5900" y="1276"/>
                  </a:lnTo>
                  <a:lnTo>
                    <a:pt x="5816" y="1156"/>
                  </a:lnTo>
                  <a:lnTo>
                    <a:pt x="5724" y="1042"/>
                  </a:lnTo>
                  <a:lnTo>
                    <a:pt x="5625" y="933"/>
                  </a:lnTo>
                  <a:lnTo>
                    <a:pt x="5523" y="837"/>
                  </a:lnTo>
                  <a:lnTo>
                    <a:pt x="5415" y="751"/>
                  </a:lnTo>
                  <a:lnTo>
                    <a:pt x="5303" y="672"/>
                  </a:lnTo>
                  <a:lnTo>
                    <a:pt x="5190" y="602"/>
                  </a:lnTo>
                  <a:lnTo>
                    <a:pt x="5070" y="540"/>
                  </a:lnTo>
                  <a:lnTo>
                    <a:pt x="4948" y="486"/>
                  </a:lnTo>
                  <a:lnTo>
                    <a:pt x="4825" y="441"/>
                  </a:lnTo>
                  <a:lnTo>
                    <a:pt x="4699" y="403"/>
                  </a:lnTo>
                  <a:lnTo>
                    <a:pt x="4569" y="375"/>
                  </a:lnTo>
                  <a:lnTo>
                    <a:pt x="4442" y="353"/>
                  </a:lnTo>
                  <a:lnTo>
                    <a:pt x="4310" y="341"/>
                  </a:lnTo>
                  <a:lnTo>
                    <a:pt x="4181" y="337"/>
                  </a:lnTo>
                  <a:close/>
                  <a:moveTo>
                    <a:pt x="4181" y="0"/>
                  </a:moveTo>
                  <a:lnTo>
                    <a:pt x="4332" y="4"/>
                  </a:lnTo>
                  <a:lnTo>
                    <a:pt x="4484" y="18"/>
                  </a:lnTo>
                  <a:lnTo>
                    <a:pt x="4635" y="44"/>
                  </a:lnTo>
                  <a:lnTo>
                    <a:pt x="4785" y="78"/>
                  </a:lnTo>
                  <a:lnTo>
                    <a:pt x="4930" y="120"/>
                  </a:lnTo>
                  <a:lnTo>
                    <a:pt x="5076" y="173"/>
                  </a:lnTo>
                  <a:lnTo>
                    <a:pt x="5218" y="235"/>
                  </a:lnTo>
                  <a:lnTo>
                    <a:pt x="5355" y="309"/>
                  </a:lnTo>
                  <a:lnTo>
                    <a:pt x="5489" y="391"/>
                  </a:lnTo>
                  <a:lnTo>
                    <a:pt x="5619" y="482"/>
                  </a:lnTo>
                  <a:lnTo>
                    <a:pt x="5744" y="584"/>
                  </a:lnTo>
                  <a:lnTo>
                    <a:pt x="5862" y="696"/>
                  </a:lnTo>
                  <a:lnTo>
                    <a:pt x="5972" y="809"/>
                  </a:lnTo>
                  <a:lnTo>
                    <a:pt x="6069" y="931"/>
                  </a:lnTo>
                  <a:lnTo>
                    <a:pt x="6161" y="1058"/>
                  </a:lnTo>
                  <a:lnTo>
                    <a:pt x="6243" y="1190"/>
                  </a:lnTo>
                  <a:lnTo>
                    <a:pt x="6317" y="1326"/>
                  </a:lnTo>
                  <a:lnTo>
                    <a:pt x="6381" y="1465"/>
                  </a:lnTo>
                  <a:lnTo>
                    <a:pt x="6434" y="1611"/>
                  </a:lnTo>
                  <a:lnTo>
                    <a:pt x="6478" y="1758"/>
                  </a:lnTo>
                  <a:lnTo>
                    <a:pt x="6514" y="1910"/>
                  </a:lnTo>
                  <a:lnTo>
                    <a:pt x="6540" y="2063"/>
                  </a:lnTo>
                  <a:lnTo>
                    <a:pt x="6554" y="2219"/>
                  </a:lnTo>
                  <a:lnTo>
                    <a:pt x="6560" y="2376"/>
                  </a:lnTo>
                  <a:lnTo>
                    <a:pt x="6554" y="2534"/>
                  </a:lnTo>
                  <a:lnTo>
                    <a:pt x="6540" y="2691"/>
                  </a:lnTo>
                  <a:lnTo>
                    <a:pt x="6514" y="2844"/>
                  </a:lnTo>
                  <a:lnTo>
                    <a:pt x="6478" y="2994"/>
                  </a:lnTo>
                  <a:lnTo>
                    <a:pt x="6434" y="3143"/>
                  </a:lnTo>
                  <a:lnTo>
                    <a:pt x="6381" y="3287"/>
                  </a:lnTo>
                  <a:lnTo>
                    <a:pt x="6317" y="3427"/>
                  </a:lnTo>
                  <a:lnTo>
                    <a:pt x="6243" y="3564"/>
                  </a:lnTo>
                  <a:lnTo>
                    <a:pt x="6161" y="3696"/>
                  </a:lnTo>
                  <a:lnTo>
                    <a:pt x="6069" y="3821"/>
                  </a:lnTo>
                  <a:lnTo>
                    <a:pt x="5972" y="3943"/>
                  </a:lnTo>
                  <a:lnTo>
                    <a:pt x="5862" y="4058"/>
                  </a:lnTo>
                  <a:lnTo>
                    <a:pt x="5744" y="4170"/>
                  </a:lnTo>
                  <a:lnTo>
                    <a:pt x="5619" y="4270"/>
                  </a:lnTo>
                  <a:lnTo>
                    <a:pt x="5489" y="4361"/>
                  </a:lnTo>
                  <a:lnTo>
                    <a:pt x="5355" y="4445"/>
                  </a:lnTo>
                  <a:lnTo>
                    <a:pt x="5218" y="4517"/>
                  </a:lnTo>
                  <a:lnTo>
                    <a:pt x="5076" y="4579"/>
                  </a:lnTo>
                  <a:lnTo>
                    <a:pt x="4930" y="4632"/>
                  </a:lnTo>
                  <a:lnTo>
                    <a:pt x="4785" y="4676"/>
                  </a:lnTo>
                  <a:lnTo>
                    <a:pt x="4635" y="4710"/>
                  </a:lnTo>
                  <a:lnTo>
                    <a:pt x="4484" y="4734"/>
                  </a:lnTo>
                  <a:lnTo>
                    <a:pt x="4332" y="4748"/>
                  </a:lnTo>
                  <a:lnTo>
                    <a:pt x="4181" y="4754"/>
                  </a:lnTo>
                  <a:lnTo>
                    <a:pt x="4029" y="4748"/>
                  </a:lnTo>
                  <a:lnTo>
                    <a:pt x="3877" y="4734"/>
                  </a:lnTo>
                  <a:lnTo>
                    <a:pt x="3728" y="4710"/>
                  </a:lnTo>
                  <a:lnTo>
                    <a:pt x="3578" y="4676"/>
                  </a:lnTo>
                  <a:lnTo>
                    <a:pt x="3431" y="4632"/>
                  </a:lnTo>
                  <a:lnTo>
                    <a:pt x="3287" y="4581"/>
                  </a:lnTo>
                  <a:lnTo>
                    <a:pt x="3145" y="4519"/>
                  </a:lnTo>
                  <a:lnTo>
                    <a:pt x="3008" y="4447"/>
                  </a:lnTo>
                  <a:lnTo>
                    <a:pt x="2874" y="4365"/>
                  </a:lnTo>
                  <a:lnTo>
                    <a:pt x="2744" y="4274"/>
                  </a:lnTo>
                  <a:lnTo>
                    <a:pt x="2621" y="4172"/>
                  </a:lnTo>
                  <a:lnTo>
                    <a:pt x="2338" y="4457"/>
                  </a:lnTo>
                  <a:lnTo>
                    <a:pt x="2627" y="4744"/>
                  </a:lnTo>
                  <a:lnTo>
                    <a:pt x="2647" y="4770"/>
                  </a:lnTo>
                  <a:lnTo>
                    <a:pt x="2663" y="4800"/>
                  </a:lnTo>
                  <a:lnTo>
                    <a:pt x="2673" y="4832"/>
                  </a:lnTo>
                  <a:lnTo>
                    <a:pt x="2677" y="4864"/>
                  </a:lnTo>
                  <a:lnTo>
                    <a:pt x="2673" y="4898"/>
                  </a:lnTo>
                  <a:lnTo>
                    <a:pt x="2663" y="4929"/>
                  </a:lnTo>
                  <a:lnTo>
                    <a:pt x="2647" y="4957"/>
                  </a:lnTo>
                  <a:lnTo>
                    <a:pt x="2627" y="4983"/>
                  </a:lnTo>
                  <a:lnTo>
                    <a:pt x="1273" y="6335"/>
                  </a:lnTo>
                  <a:lnTo>
                    <a:pt x="1211" y="6393"/>
                  </a:lnTo>
                  <a:lnTo>
                    <a:pt x="1143" y="6440"/>
                  </a:lnTo>
                  <a:lnTo>
                    <a:pt x="1069" y="6480"/>
                  </a:lnTo>
                  <a:lnTo>
                    <a:pt x="993" y="6512"/>
                  </a:lnTo>
                  <a:lnTo>
                    <a:pt x="914" y="6536"/>
                  </a:lnTo>
                  <a:lnTo>
                    <a:pt x="830" y="6550"/>
                  </a:lnTo>
                  <a:lnTo>
                    <a:pt x="746" y="6554"/>
                  </a:lnTo>
                  <a:lnTo>
                    <a:pt x="662" y="6550"/>
                  </a:lnTo>
                  <a:lnTo>
                    <a:pt x="578" y="6536"/>
                  </a:lnTo>
                  <a:lnTo>
                    <a:pt x="499" y="6512"/>
                  </a:lnTo>
                  <a:lnTo>
                    <a:pt x="423" y="6480"/>
                  </a:lnTo>
                  <a:lnTo>
                    <a:pt x="349" y="6440"/>
                  </a:lnTo>
                  <a:lnTo>
                    <a:pt x="281" y="6393"/>
                  </a:lnTo>
                  <a:lnTo>
                    <a:pt x="219" y="6335"/>
                  </a:lnTo>
                  <a:lnTo>
                    <a:pt x="162" y="6273"/>
                  </a:lnTo>
                  <a:lnTo>
                    <a:pt x="114" y="6205"/>
                  </a:lnTo>
                  <a:lnTo>
                    <a:pt x="74" y="6131"/>
                  </a:lnTo>
                  <a:lnTo>
                    <a:pt x="42" y="6056"/>
                  </a:lnTo>
                  <a:lnTo>
                    <a:pt x="18" y="5976"/>
                  </a:lnTo>
                  <a:lnTo>
                    <a:pt x="4" y="5892"/>
                  </a:lnTo>
                  <a:lnTo>
                    <a:pt x="0" y="5809"/>
                  </a:lnTo>
                  <a:lnTo>
                    <a:pt x="4" y="5725"/>
                  </a:lnTo>
                  <a:lnTo>
                    <a:pt x="18" y="5641"/>
                  </a:lnTo>
                  <a:lnTo>
                    <a:pt x="42" y="5561"/>
                  </a:lnTo>
                  <a:lnTo>
                    <a:pt x="74" y="5486"/>
                  </a:lnTo>
                  <a:lnTo>
                    <a:pt x="114" y="5412"/>
                  </a:lnTo>
                  <a:lnTo>
                    <a:pt x="162" y="5344"/>
                  </a:lnTo>
                  <a:lnTo>
                    <a:pt x="219" y="5282"/>
                  </a:lnTo>
                  <a:lnTo>
                    <a:pt x="1572" y="3929"/>
                  </a:lnTo>
                  <a:lnTo>
                    <a:pt x="1598" y="3909"/>
                  </a:lnTo>
                  <a:lnTo>
                    <a:pt x="1626" y="3893"/>
                  </a:lnTo>
                  <a:lnTo>
                    <a:pt x="1657" y="3883"/>
                  </a:lnTo>
                  <a:lnTo>
                    <a:pt x="1691" y="3879"/>
                  </a:lnTo>
                  <a:lnTo>
                    <a:pt x="1723" y="3883"/>
                  </a:lnTo>
                  <a:lnTo>
                    <a:pt x="1755" y="3893"/>
                  </a:lnTo>
                  <a:lnTo>
                    <a:pt x="1785" y="3909"/>
                  </a:lnTo>
                  <a:lnTo>
                    <a:pt x="1811" y="3929"/>
                  </a:lnTo>
                  <a:lnTo>
                    <a:pt x="2098" y="4218"/>
                  </a:lnTo>
                  <a:lnTo>
                    <a:pt x="2381" y="3935"/>
                  </a:lnTo>
                  <a:lnTo>
                    <a:pt x="2284" y="3813"/>
                  </a:lnTo>
                  <a:lnTo>
                    <a:pt x="2194" y="3688"/>
                  </a:lnTo>
                  <a:lnTo>
                    <a:pt x="2114" y="3556"/>
                  </a:lnTo>
                  <a:lnTo>
                    <a:pt x="2040" y="3421"/>
                  </a:lnTo>
                  <a:lnTo>
                    <a:pt x="1979" y="3281"/>
                  </a:lnTo>
                  <a:lnTo>
                    <a:pt x="1925" y="3137"/>
                  </a:lnTo>
                  <a:lnTo>
                    <a:pt x="1881" y="2992"/>
                  </a:lnTo>
                  <a:lnTo>
                    <a:pt x="1845" y="2840"/>
                  </a:lnTo>
                  <a:lnTo>
                    <a:pt x="1821" y="2689"/>
                  </a:lnTo>
                  <a:lnTo>
                    <a:pt x="1805" y="2534"/>
                  </a:lnTo>
                  <a:lnTo>
                    <a:pt x="1801" y="2376"/>
                  </a:lnTo>
                  <a:lnTo>
                    <a:pt x="1805" y="2219"/>
                  </a:lnTo>
                  <a:lnTo>
                    <a:pt x="1821" y="2063"/>
                  </a:lnTo>
                  <a:lnTo>
                    <a:pt x="1847" y="1910"/>
                  </a:lnTo>
                  <a:lnTo>
                    <a:pt x="1881" y="1758"/>
                  </a:lnTo>
                  <a:lnTo>
                    <a:pt x="1927" y="1611"/>
                  </a:lnTo>
                  <a:lnTo>
                    <a:pt x="1981" y="1465"/>
                  </a:lnTo>
                  <a:lnTo>
                    <a:pt x="2044" y="1326"/>
                  </a:lnTo>
                  <a:lnTo>
                    <a:pt x="2116" y="1190"/>
                  </a:lnTo>
                  <a:lnTo>
                    <a:pt x="2200" y="1058"/>
                  </a:lnTo>
                  <a:lnTo>
                    <a:pt x="2290" y="931"/>
                  </a:lnTo>
                  <a:lnTo>
                    <a:pt x="2389" y="809"/>
                  </a:lnTo>
                  <a:lnTo>
                    <a:pt x="2497" y="696"/>
                  </a:lnTo>
                  <a:lnTo>
                    <a:pt x="2617" y="584"/>
                  </a:lnTo>
                  <a:lnTo>
                    <a:pt x="2740" y="482"/>
                  </a:lnTo>
                  <a:lnTo>
                    <a:pt x="2870" y="391"/>
                  </a:lnTo>
                  <a:lnTo>
                    <a:pt x="3004" y="309"/>
                  </a:lnTo>
                  <a:lnTo>
                    <a:pt x="3143" y="235"/>
                  </a:lnTo>
                  <a:lnTo>
                    <a:pt x="3285" y="173"/>
                  </a:lnTo>
                  <a:lnTo>
                    <a:pt x="3429" y="120"/>
                  </a:lnTo>
                  <a:lnTo>
                    <a:pt x="3576" y="78"/>
                  </a:lnTo>
                  <a:lnTo>
                    <a:pt x="3726" y="44"/>
                  </a:lnTo>
                  <a:lnTo>
                    <a:pt x="3875" y="18"/>
                  </a:lnTo>
                  <a:lnTo>
                    <a:pt x="4027" y="4"/>
                  </a:lnTo>
                  <a:lnTo>
                    <a:pt x="4181" y="0"/>
                  </a:lnTo>
                  <a:close/>
                </a:path>
              </a:pathLst>
            </a:custGeom>
            <a:grpFill/>
            <a:ln w="0">
              <a:solidFill>
                <a:schemeClr val="bg1"/>
              </a:solidFill>
              <a:prstDash val="solid"/>
              <a:round/>
              <a:headEnd/>
              <a:tailEnd/>
            </a:ln>
          </p:spPr>
          <p:txBody>
            <a:bodyPr vert="horz" wrap="square" lIns="137160" tIns="68580" rIns="137160" bIns="68580" numCol="1" anchor="t" anchorCtr="0" compatLnSpc="1">
              <a:prstTxWarp prst="textNoShape">
                <a:avLst/>
              </a:prstTxWarp>
            </a:bodyPr>
            <a:lstStyle/>
            <a:p>
              <a:endParaRPr lang="en-IN" sz="2700" dirty="0"/>
            </a:p>
          </p:txBody>
        </p:sp>
        <p:sp>
          <p:nvSpPr>
            <p:cNvPr id="33" name="Freeform 28"/>
            <p:cNvSpPr>
              <a:spLocks noEditPoints="1"/>
            </p:cNvSpPr>
            <p:nvPr/>
          </p:nvSpPr>
          <p:spPr bwMode="auto">
            <a:xfrm>
              <a:off x="11393493" y="3096213"/>
              <a:ext cx="452515" cy="426339"/>
            </a:xfrm>
            <a:custGeom>
              <a:avLst/>
              <a:gdLst>
                <a:gd name="T0" fmla="*/ 1424 w 3295"/>
                <a:gd name="T1" fmla="*/ 356 h 3293"/>
                <a:gd name="T2" fmla="*/ 1101 w 3295"/>
                <a:gd name="T3" fmla="*/ 456 h 3293"/>
                <a:gd name="T4" fmla="*/ 808 w 3295"/>
                <a:gd name="T5" fmla="*/ 639 h 3293"/>
                <a:gd name="T6" fmla="*/ 569 w 3295"/>
                <a:gd name="T7" fmla="*/ 901 h 3293"/>
                <a:gd name="T8" fmla="*/ 413 w 3295"/>
                <a:gd name="T9" fmla="*/ 1206 h 3293"/>
                <a:gd name="T10" fmla="*/ 341 w 3295"/>
                <a:gd name="T11" fmla="*/ 1534 h 3293"/>
                <a:gd name="T12" fmla="*/ 355 w 3295"/>
                <a:gd name="T13" fmla="*/ 1869 h 3293"/>
                <a:gd name="T14" fmla="*/ 455 w 3295"/>
                <a:gd name="T15" fmla="*/ 2192 h 3293"/>
                <a:gd name="T16" fmla="*/ 640 w 3295"/>
                <a:gd name="T17" fmla="*/ 2485 h 3293"/>
                <a:gd name="T18" fmla="*/ 902 w 3295"/>
                <a:gd name="T19" fmla="*/ 2724 h 3293"/>
                <a:gd name="T20" fmla="*/ 1207 w 3295"/>
                <a:gd name="T21" fmla="*/ 2880 h 3293"/>
                <a:gd name="T22" fmla="*/ 1536 w 3295"/>
                <a:gd name="T23" fmla="*/ 2952 h 3293"/>
                <a:gd name="T24" fmla="*/ 1871 w 3295"/>
                <a:gd name="T25" fmla="*/ 2938 h 3293"/>
                <a:gd name="T26" fmla="*/ 2192 w 3295"/>
                <a:gd name="T27" fmla="*/ 2838 h 3293"/>
                <a:gd name="T28" fmla="*/ 2485 w 3295"/>
                <a:gd name="T29" fmla="*/ 2653 h 3293"/>
                <a:gd name="T30" fmla="*/ 2725 w 3295"/>
                <a:gd name="T31" fmla="*/ 2392 h 3293"/>
                <a:gd name="T32" fmla="*/ 2882 w 3295"/>
                <a:gd name="T33" fmla="*/ 2087 h 3293"/>
                <a:gd name="T34" fmla="*/ 2952 w 3295"/>
                <a:gd name="T35" fmla="*/ 1758 h 3293"/>
                <a:gd name="T36" fmla="*/ 2938 w 3295"/>
                <a:gd name="T37" fmla="*/ 1423 h 3293"/>
                <a:gd name="T38" fmla="*/ 2838 w 3295"/>
                <a:gd name="T39" fmla="*/ 1102 h 3293"/>
                <a:gd name="T40" fmla="*/ 2655 w 3295"/>
                <a:gd name="T41" fmla="*/ 809 h 3293"/>
                <a:gd name="T42" fmla="*/ 2392 w 3295"/>
                <a:gd name="T43" fmla="*/ 570 h 3293"/>
                <a:gd name="T44" fmla="*/ 2088 w 3295"/>
                <a:gd name="T45" fmla="*/ 412 h 3293"/>
                <a:gd name="T46" fmla="*/ 1759 w 3295"/>
                <a:gd name="T47" fmla="*/ 342 h 3293"/>
                <a:gd name="T48" fmla="*/ 1773 w 3295"/>
                <a:gd name="T49" fmla="*/ 6 h 3293"/>
                <a:gd name="T50" fmla="*/ 2146 w 3295"/>
                <a:gd name="T51" fmla="*/ 77 h 3293"/>
                <a:gd name="T52" fmla="*/ 2499 w 3295"/>
                <a:gd name="T53" fmla="*/ 237 h 3293"/>
                <a:gd name="T54" fmla="*/ 2812 w 3295"/>
                <a:gd name="T55" fmla="*/ 482 h 3293"/>
                <a:gd name="T56" fmla="*/ 3058 w 3295"/>
                <a:gd name="T57" fmla="*/ 795 h 3293"/>
                <a:gd name="T58" fmla="*/ 3217 w 3295"/>
                <a:gd name="T59" fmla="*/ 1148 h 3293"/>
                <a:gd name="T60" fmla="*/ 3289 w 3295"/>
                <a:gd name="T61" fmla="*/ 1520 h 3293"/>
                <a:gd name="T62" fmla="*/ 3275 w 3295"/>
                <a:gd name="T63" fmla="*/ 1899 h 3293"/>
                <a:gd name="T64" fmla="*/ 3173 w 3295"/>
                <a:gd name="T65" fmla="*/ 2266 h 3293"/>
                <a:gd name="T66" fmla="*/ 2986 w 3295"/>
                <a:gd name="T67" fmla="*/ 2607 h 3293"/>
                <a:gd name="T68" fmla="*/ 2812 w 3295"/>
                <a:gd name="T69" fmla="*/ 2812 h 3293"/>
                <a:gd name="T70" fmla="*/ 2499 w 3295"/>
                <a:gd name="T71" fmla="*/ 3057 h 3293"/>
                <a:gd name="T72" fmla="*/ 2146 w 3295"/>
                <a:gd name="T73" fmla="*/ 3215 h 3293"/>
                <a:gd name="T74" fmla="*/ 1773 w 3295"/>
                <a:gd name="T75" fmla="*/ 3289 h 3293"/>
                <a:gd name="T76" fmla="*/ 1394 w 3295"/>
                <a:gd name="T77" fmla="*/ 3273 h 3293"/>
                <a:gd name="T78" fmla="*/ 1027 w 3295"/>
                <a:gd name="T79" fmla="*/ 3173 h 3293"/>
                <a:gd name="T80" fmla="*/ 686 w 3295"/>
                <a:gd name="T81" fmla="*/ 2984 h 3293"/>
                <a:gd name="T82" fmla="*/ 391 w 3295"/>
                <a:gd name="T83" fmla="*/ 2712 h 3293"/>
                <a:gd name="T84" fmla="*/ 174 w 3295"/>
                <a:gd name="T85" fmla="*/ 2384 h 3293"/>
                <a:gd name="T86" fmla="*/ 44 w 3295"/>
                <a:gd name="T87" fmla="*/ 2023 h 3293"/>
                <a:gd name="T88" fmla="*/ 0 w 3295"/>
                <a:gd name="T89" fmla="*/ 1646 h 3293"/>
                <a:gd name="T90" fmla="*/ 44 w 3295"/>
                <a:gd name="T91" fmla="*/ 1269 h 3293"/>
                <a:gd name="T92" fmla="*/ 174 w 3295"/>
                <a:gd name="T93" fmla="*/ 908 h 3293"/>
                <a:gd name="T94" fmla="*/ 391 w 3295"/>
                <a:gd name="T95" fmla="*/ 582 h 3293"/>
                <a:gd name="T96" fmla="*/ 686 w 3295"/>
                <a:gd name="T97" fmla="*/ 309 h 3293"/>
                <a:gd name="T98" fmla="*/ 1027 w 3295"/>
                <a:gd name="T99" fmla="*/ 121 h 3293"/>
                <a:gd name="T100" fmla="*/ 1394 w 3295"/>
                <a:gd name="T101" fmla="*/ 19 h 3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95" h="3293">
                  <a:moveTo>
                    <a:pt x="1648" y="336"/>
                  </a:moveTo>
                  <a:lnTo>
                    <a:pt x="1536" y="342"/>
                  </a:lnTo>
                  <a:lnTo>
                    <a:pt x="1424" y="356"/>
                  </a:lnTo>
                  <a:lnTo>
                    <a:pt x="1314" y="380"/>
                  </a:lnTo>
                  <a:lnTo>
                    <a:pt x="1207" y="412"/>
                  </a:lnTo>
                  <a:lnTo>
                    <a:pt x="1101" y="456"/>
                  </a:lnTo>
                  <a:lnTo>
                    <a:pt x="999" y="508"/>
                  </a:lnTo>
                  <a:lnTo>
                    <a:pt x="902" y="570"/>
                  </a:lnTo>
                  <a:lnTo>
                    <a:pt x="808" y="639"/>
                  </a:lnTo>
                  <a:lnTo>
                    <a:pt x="720" y="721"/>
                  </a:lnTo>
                  <a:lnTo>
                    <a:pt x="640" y="809"/>
                  </a:lnTo>
                  <a:lnTo>
                    <a:pt x="569" y="901"/>
                  </a:lnTo>
                  <a:lnTo>
                    <a:pt x="507" y="1000"/>
                  </a:lnTo>
                  <a:lnTo>
                    <a:pt x="455" y="1102"/>
                  </a:lnTo>
                  <a:lnTo>
                    <a:pt x="413" y="1206"/>
                  </a:lnTo>
                  <a:lnTo>
                    <a:pt x="379" y="1313"/>
                  </a:lnTo>
                  <a:lnTo>
                    <a:pt x="355" y="1423"/>
                  </a:lnTo>
                  <a:lnTo>
                    <a:pt x="341" y="1534"/>
                  </a:lnTo>
                  <a:lnTo>
                    <a:pt x="337" y="1646"/>
                  </a:lnTo>
                  <a:lnTo>
                    <a:pt x="341" y="1758"/>
                  </a:lnTo>
                  <a:lnTo>
                    <a:pt x="355" y="1869"/>
                  </a:lnTo>
                  <a:lnTo>
                    <a:pt x="379" y="1979"/>
                  </a:lnTo>
                  <a:lnTo>
                    <a:pt x="413" y="2087"/>
                  </a:lnTo>
                  <a:lnTo>
                    <a:pt x="455" y="2192"/>
                  </a:lnTo>
                  <a:lnTo>
                    <a:pt x="507" y="2294"/>
                  </a:lnTo>
                  <a:lnTo>
                    <a:pt x="569" y="2392"/>
                  </a:lnTo>
                  <a:lnTo>
                    <a:pt x="640" y="2485"/>
                  </a:lnTo>
                  <a:lnTo>
                    <a:pt x="720" y="2573"/>
                  </a:lnTo>
                  <a:lnTo>
                    <a:pt x="808" y="2653"/>
                  </a:lnTo>
                  <a:lnTo>
                    <a:pt x="902" y="2724"/>
                  </a:lnTo>
                  <a:lnTo>
                    <a:pt x="999" y="2786"/>
                  </a:lnTo>
                  <a:lnTo>
                    <a:pt x="1101" y="2838"/>
                  </a:lnTo>
                  <a:lnTo>
                    <a:pt x="1207" y="2880"/>
                  </a:lnTo>
                  <a:lnTo>
                    <a:pt x="1314" y="2914"/>
                  </a:lnTo>
                  <a:lnTo>
                    <a:pt x="1424" y="2938"/>
                  </a:lnTo>
                  <a:lnTo>
                    <a:pt x="1536" y="2952"/>
                  </a:lnTo>
                  <a:lnTo>
                    <a:pt x="1648" y="2956"/>
                  </a:lnTo>
                  <a:lnTo>
                    <a:pt x="1759" y="2952"/>
                  </a:lnTo>
                  <a:lnTo>
                    <a:pt x="1871" y="2938"/>
                  </a:lnTo>
                  <a:lnTo>
                    <a:pt x="1981" y="2914"/>
                  </a:lnTo>
                  <a:lnTo>
                    <a:pt x="2088" y="2880"/>
                  </a:lnTo>
                  <a:lnTo>
                    <a:pt x="2192" y="2838"/>
                  </a:lnTo>
                  <a:lnTo>
                    <a:pt x="2294" y="2786"/>
                  </a:lnTo>
                  <a:lnTo>
                    <a:pt x="2392" y="2724"/>
                  </a:lnTo>
                  <a:lnTo>
                    <a:pt x="2485" y="2653"/>
                  </a:lnTo>
                  <a:lnTo>
                    <a:pt x="2573" y="2573"/>
                  </a:lnTo>
                  <a:lnTo>
                    <a:pt x="2655" y="2485"/>
                  </a:lnTo>
                  <a:lnTo>
                    <a:pt x="2725" y="2392"/>
                  </a:lnTo>
                  <a:lnTo>
                    <a:pt x="2786" y="2294"/>
                  </a:lnTo>
                  <a:lnTo>
                    <a:pt x="2838" y="2192"/>
                  </a:lnTo>
                  <a:lnTo>
                    <a:pt x="2882" y="2087"/>
                  </a:lnTo>
                  <a:lnTo>
                    <a:pt x="2914" y="1979"/>
                  </a:lnTo>
                  <a:lnTo>
                    <a:pt x="2938" y="1869"/>
                  </a:lnTo>
                  <a:lnTo>
                    <a:pt x="2952" y="1758"/>
                  </a:lnTo>
                  <a:lnTo>
                    <a:pt x="2958" y="1646"/>
                  </a:lnTo>
                  <a:lnTo>
                    <a:pt x="2952" y="1534"/>
                  </a:lnTo>
                  <a:lnTo>
                    <a:pt x="2938" y="1423"/>
                  </a:lnTo>
                  <a:lnTo>
                    <a:pt x="2914" y="1313"/>
                  </a:lnTo>
                  <a:lnTo>
                    <a:pt x="2882" y="1206"/>
                  </a:lnTo>
                  <a:lnTo>
                    <a:pt x="2838" y="1102"/>
                  </a:lnTo>
                  <a:lnTo>
                    <a:pt x="2786" y="1000"/>
                  </a:lnTo>
                  <a:lnTo>
                    <a:pt x="2725" y="901"/>
                  </a:lnTo>
                  <a:lnTo>
                    <a:pt x="2655" y="809"/>
                  </a:lnTo>
                  <a:lnTo>
                    <a:pt x="2573" y="721"/>
                  </a:lnTo>
                  <a:lnTo>
                    <a:pt x="2485" y="639"/>
                  </a:lnTo>
                  <a:lnTo>
                    <a:pt x="2392" y="570"/>
                  </a:lnTo>
                  <a:lnTo>
                    <a:pt x="2294" y="508"/>
                  </a:lnTo>
                  <a:lnTo>
                    <a:pt x="2192" y="456"/>
                  </a:lnTo>
                  <a:lnTo>
                    <a:pt x="2088" y="412"/>
                  </a:lnTo>
                  <a:lnTo>
                    <a:pt x="1981" y="380"/>
                  </a:lnTo>
                  <a:lnTo>
                    <a:pt x="1871" y="356"/>
                  </a:lnTo>
                  <a:lnTo>
                    <a:pt x="1759" y="342"/>
                  </a:lnTo>
                  <a:lnTo>
                    <a:pt x="1648" y="336"/>
                  </a:lnTo>
                  <a:close/>
                  <a:moveTo>
                    <a:pt x="1648" y="0"/>
                  </a:moveTo>
                  <a:lnTo>
                    <a:pt x="1773" y="6"/>
                  </a:lnTo>
                  <a:lnTo>
                    <a:pt x="1899" y="19"/>
                  </a:lnTo>
                  <a:lnTo>
                    <a:pt x="2025" y="43"/>
                  </a:lnTo>
                  <a:lnTo>
                    <a:pt x="2146" y="77"/>
                  </a:lnTo>
                  <a:lnTo>
                    <a:pt x="2268" y="121"/>
                  </a:lnTo>
                  <a:lnTo>
                    <a:pt x="2386" y="173"/>
                  </a:lnTo>
                  <a:lnTo>
                    <a:pt x="2499" y="237"/>
                  </a:lnTo>
                  <a:lnTo>
                    <a:pt x="2609" y="309"/>
                  </a:lnTo>
                  <a:lnTo>
                    <a:pt x="2713" y="390"/>
                  </a:lnTo>
                  <a:lnTo>
                    <a:pt x="2812" y="482"/>
                  </a:lnTo>
                  <a:lnTo>
                    <a:pt x="2904" y="582"/>
                  </a:lnTo>
                  <a:lnTo>
                    <a:pt x="2986" y="685"/>
                  </a:lnTo>
                  <a:lnTo>
                    <a:pt x="3058" y="795"/>
                  </a:lnTo>
                  <a:lnTo>
                    <a:pt x="3121" y="908"/>
                  </a:lnTo>
                  <a:lnTo>
                    <a:pt x="3173" y="1026"/>
                  </a:lnTo>
                  <a:lnTo>
                    <a:pt x="3217" y="1148"/>
                  </a:lnTo>
                  <a:lnTo>
                    <a:pt x="3251" y="1269"/>
                  </a:lnTo>
                  <a:lnTo>
                    <a:pt x="3275" y="1395"/>
                  </a:lnTo>
                  <a:lnTo>
                    <a:pt x="3289" y="1520"/>
                  </a:lnTo>
                  <a:lnTo>
                    <a:pt x="3295" y="1646"/>
                  </a:lnTo>
                  <a:lnTo>
                    <a:pt x="3289" y="1774"/>
                  </a:lnTo>
                  <a:lnTo>
                    <a:pt x="3275" y="1899"/>
                  </a:lnTo>
                  <a:lnTo>
                    <a:pt x="3251" y="2023"/>
                  </a:lnTo>
                  <a:lnTo>
                    <a:pt x="3217" y="2146"/>
                  </a:lnTo>
                  <a:lnTo>
                    <a:pt x="3173" y="2266"/>
                  </a:lnTo>
                  <a:lnTo>
                    <a:pt x="3121" y="2384"/>
                  </a:lnTo>
                  <a:lnTo>
                    <a:pt x="3058" y="2497"/>
                  </a:lnTo>
                  <a:lnTo>
                    <a:pt x="2986" y="2607"/>
                  </a:lnTo>
                  <a:lnTo>
                    <a:pt x="2904" y="2712"/>
                  </a:lnTo>
                  <a:lnTo>
                    <a:pt x="2812" y="2810"/>
                  </a:lnTo>
                  <a:lnTo>
                    <a:pt x="2812" y="2812"/>
                  </a:lnTo>
                  <a:lnTo>
                    <a:pt x="2713" y="2902"/>
                  </a:lnTo>
                  <a:lnTo>
                    <a:pt x="2609" y="2984"/>
                  </a:lnTo>
                  <a:lnTo>
                    <a:pt x="2499" y="3057"/>
                  </a:lnTo>
                  <a:lnTo>
                    <a:pt x="2386" y="3119"/>
                  </a:lnTo>
                  <a:lnTo>
                    <a:pt x="2268" y="3173"/>
                  </a:lnTo>
                  <a:lnTo>
                    <a:pt x="2146" y="3215"/>
                  </a:lnTo>
                  <a:lnTo>
                    <a:pt x="2025" y="3249"/>
                  </a:lnTo>
                  <a:lnTo>
                    <a:pt x="1899" y="3273"/>
                  </a:lnTo>
                  <a:lnTo>
                    <a:pt x="1773" y="3289"/>
                  </a:lnTo>
                  <a:lnTo>
                    <a:pt x="1648" y="3293"/>
                  </a:lnTo>
                  <a:lnTo>
                    <a:pt x="1520" y="3289"/>
                  </a:lnTo>
                  <a:lnTo>
                    <a:pt x="1394" y="3273"/>
                  </a:lnTo>
                  <a:lnTo>
                    <a:pt x="1271" y="3249"/>
                  </a:lnTo>
                  <a:lnTo>
                    <a:pt x="1147" y="3215"/>
                  </a:lnTo>
                  <a:lnTo>
                    <a:pt x="1027" y="3173"/>
                  </a:lnTo>
                  <a:lnTo>
                    <a:pt x="910" y="3119"/>
                  </a:lnTo>
                  <a:lnTo>
                    <a:pt x="796" y="3057"/>
                  </a:lnTo>
                  <a:lnTo>
                    <a:pt x="686" y="2984"/>
                  </a:lnTo>
                  <a:lnTo>
                    <a:pt x="580" y="2902"/>
                  </a:lnTo>
                  <a:lnTo>
                    <a:pt x="481" y="2812"/>
                  </a:lnTo>
                  <a:lnTo>
                    <a:pt x="391" y="2712"/>
                  </a:lnTo>
                  <a:lnTo>
                    <a:pt x="307" y="2607"/>
                  </a:lnTo>
                  <a:lnTo>
                    <a:pt x="235" y="2497"/>
                  </a:lnTo>
                  <a:lnTo>
                    <a:pt x="174" y="2384"/>
                  </a:lnTo>
                  <a:lnTo>
                    <a:pt x="120" y="2266"/>
                  </a:lnTo>
                  <a:lnTo>
                    <a:pt x="78" y="2146"/>
                  </a:lnTo>
                  <a:lnTo>
                    <a:pt x="44" y="2023"/>
                  </a:lnTo>
                  <a:lnTo>
                    <a:pt x="20" y="1899"/>
                  </a:lnTo>
                  <a:lnTo>
                    <a:pt x="4" y="1774"/>
                  </a:lnTo>
                  <a:lnTo>
                    <a:pt x="0" y="1646"/>
                  </a:lnTo>
                  <a:lnTo>
                    <a:pt x="4" y="1520"/>
                  </a:lnTo>
                  <a:lnTo>
                    <a:pt x="20" y="1395"/>
                  </a:lnTo>
                  <a:lnTo>
                    <a:pt x="44" y="1269"/>
                  </a:lnTo>
                  <a:lnTo>
                    <a:pt x="78" y="1148"/>
                  </a:lnTo>
                  <a:lnTo>
                    <a:pt x="120" y="1026"/>
                  </a:lnTo>
                  <a:lnTo>
                    <a:pt x="174" y="908"/>
                  </a:lnTo>
                  <a:lnTo>
                    <a:pt x="235" y="795"/>
                  </a:lnTo>
                  <a:lnTo>
                    <a:pt x="307" y="685"/>
                  </a:lnTo>
                  <a:lnTo>
                    <a:pt x="391" y="582"/>
                  </a:lnTo>
                  <a:lnTo>
                    <a:pt x="481" y="482"/>
                  </a:lnTo>
                  <a:lnTo>
                    <a:pt x="580" y="390"/>
                  </a:lnTo>
                  <a:lnTo>
                    <a:pt x="686" y="309"/>
                  </a:lnTo>
                  <a:lnTo>
                    <a:pt x="796" y="237"/>
                  </a:lnTo>
                  <a:lnTo>
                    <a:pt x="910" y="173"/>
                  </a:lnTo>
                  <a:lnTo>
                    <a:pt x="1027" y="121"/>
                  </a:lnTo>
                  <a:lnTo>
                    <a:pt x="1147" y="77"/>
                  </a:lnTo>
                  <a:lnTo>
                    <a:pt x="1271" y="43"/>
                  </a:lnTo>
                  <a:lnTo>
                    <a:pt x="1394" y="19"/>
                  </a:lnTo>
                  <a:lnTo>
                    <a:pt x="1520" y="6"/>
                  </a:lnTo>
                  <a:lnTo>
                    <a:pt x="1648" y="0"/>
                  </a:lnTo>
                  <a:close/>
                </a:path>
              </a:pathLst>
            </a:custGeom>
            <a:grpFill/>
            <a:ln w="0">
              <a:solidFill>
                <a:schemeClr val="bg1"/>
              </a:solidFill>
              <a:prstDash val="solid"/>
              <a:round/>
              <a:headEnd/>
              <a:tailEnd/>
            </a:ln>
          </p:spPr>
          <p:txBody>
            <a:bodyPr vert="horz" wrap="square" lIns="137160" tIns="68580" rIns="137160" bIns="68580" numCol="1" anchor="t" anchorCtr="0" compatLnSpc="1">
              <a:prstTxWarp prst="textNoShape">
                <a:avLst/>
              </a:prstTxWarp>
            </a:bodyPr>
            <a:lstStyle/>
            <a:p>
              <a:endParaRPr lang="en-IN" sz="2700" dirty="0"/>
            </a:p>
          </p:txBody>
        </p:sp>
        <p:sp>
          <p:nvSpPr>
            <p:cNvPr id="34" name="Freeform 29"/>
            <p:cNvSpPr>
              <a:spLocks/>
            </p:cNvSpPr>
            <p:nvPr/>
          </p:nvSpPr>
          <p:spPr bwMode="auto">
            <a:xfrm>
              <a:off x="11526472" y="3194380"/>
              <a:ext cx="186007" cy="71229"/>
            </a:xfrm>
            <a:custGeom>
              <a:avLst/>
              <a:gdLst>
                <a:gd name="T0" fmla="*/ 633 w 1355"/>
                <a:gd name="T1" fmla="*/ 0 h 548"/>
                <a:gd name="T2" fmla="*/ 724 w 1355"/>
                <a:gd name="T3" fmla="*/ 0 h 548"/>
                <a:gd name="T4" fmla="*/ 814 w 1355"/>
                <a:gd name="T5" fmla="*/ 10 h 548"/>
                <a:gd name="T6" fmla="*/ 904 w 1355"/>
                <a:gd name="T7" fmla="*/ 28 h 548"/>
                <a:gd name="T8" fmla="*/ 992 w 1355"/>
                <a:gd name="T9" fmla="*/ 56 h 548"/>
                <a:gd name="T10" fmla="*/ 1075 w 1355"/>
                <a:gd name="T11" fmla="*/ 94 h 548"/>
                <a:gd name="T12" fmla="*/ 1157 w 1355"/>
                <a:gd name="T13" fmla="*/ 140 h 548"/>
                <a:gd name="T14" fmla="*/ 1235 w 1355"/>
                <a:gd name="T15" fmla="*/ 195 h 548"/>
                <a:gd name="T16" fmla="*/ 1307 w 1355"/>
                <a:gd name="T17" fmla="*/ 259 h 548"/>
                <a:gd name="T18" fmla="*/ 1331 w 1355"/>
                <a:gd name="T19" fmla="*/ 289 h 548"/>
                <a:gd name="T20" fmla="*/ 1347 w 1355"/>
                <a:gd name="T21" fmla="*/ 325 h 548"/>
                <a:gd name="T22" fmla="*/ 1355 w 1355"/>
                <a:gd name="T23" fmla="*/ 361 h 548"/>
                <a:gd name="T24" fmla="*/ 1355 w 1355"/>
                <a:gd name="T25" fmla="*/ 397 h 548"/>
                <a:gd name="T26" fmla="*/ 1347 w 1355"/>
                <a:gd name="T27" fmla="*/ 433 h 548"/>
                <a:gd name="T28" fmla="*/ 1331 w 1355"/>
                <a:gd name="T29" fmla="*/ 468 h 548"/>
                <a:gd name="T30" fmla="*/ 1307 w 1355"/>
                <a:gd name="T31" fmla="*/ 498 h 548"/>
                <a:gd name="T32" fmla="*/ 1281 w 1355"/>
                <a:gd name="T33" fmla="*/ 520 h 548"/>
                <a:gd name="T34" fmla="*/ 1251 w 1355"/>
                <a:gd name="T35" fmla="*/ 534 h 548"/>
                <a:gd name="T36" fmla="*/ 1219 w 1355"/>
                <a:gd name="T37" fmla="*/ 544 h 548"/>
                <a:gd name="T38" fmla="*/ 1187 w 1355"/>
                <a:gd name="T39" fmla="*/ 548 h 548"/>
                <a:gd name="T40" fmla="*/ 1155 w 1355"/>
                <a:gd name="T41" fmla="*/ 544 h 548"/>
                <a:gd name="T42" fmla="*/ 1123 w 1355"/>
                <a:gd name="T43" fmla="*/ 534 h 548"/>
                <a:gd name="T44" fmla="*/ 1093 w 1355"/>
                <a:gd name="T45" fmla="*/ 520 h 548"/>
                <a:gd name="T46" fmla="*/ 1067 w 1355"/>
                <a:gd name="T47" fmla="*/ 498 h 548"/>
                <a:gd name="T48" fmla="*/ 1012 w 1355"/>
                <a:gd name="T49" fmla="*/ 448 h 548"/>
                <a:gd name="T50" fmla="*/ 950 w 1355"/>
                <a:gd name="T51" fmla="*/ 409 h 548"/>
                <a:gd name="T52" fmla="*/ 886 w 1355"/>
                <a:gd name="T53" fmla="*/ 377 h 548"/>
                <a:gd name="T54" fmla="*/ 818 w 1355"/>
                <a:gd name="T55" fmla="*/ 355 h 548"/>
                <a:gd name="T56" fmla="*/ 748 w 1355"/>
                <a:gd name="T57" fmla="*/ 341 h 548"/>
                <a:gd name="T58" fmla="*/ 679 w 1355"/>
                <a:gd name="T59" fmla="*/ 337 h 548"/>
                <a:gd name="T60" fmla="*/ 607 w 1355"/>
                <a:gd name="T61" fmla="*/ 341 h 548"/>
                <a:gd name="T62" fmla="*/ 539 w 1355"/>
                <a:gd name="T63" fmla="*/ 355 h 548"/>
                <a:gd name="T64" fmla="*/ 471 w 1355"/>
                <a:gd name="T65" fmla="*/ 377 h 548"/>
                <a:gd name="T66" fmla="*/ 405 w 1355"/>
                <a:gd name="T67" fmla="*/ 409 h 548"/>
                <a:gd name="T68" fmla="*/ 345 w 1355"/>
                <a:gd name="T69" fmla="*/ 448 h 548"/>
                <a:gd name="T70" fmla="*/ 288 w 1355"/>
                <a:gd name="T71" fmla="*/ 498 h 548"/>
                <a:gd name="T72" fmla="*/ 258 w 1355"/>
                <a:gd name="T73" fmla="*/ 522 h 548"/>
                <a:gd name="T74" fmla="*/ 224 w 1355"/>
                <a:gd name="T75" fmla="*/ 538 h 548"/>
                <a:gd name="T76" fmla="*/ 188 w 1355"/>
                <a:gd name="T77" fmla="*/ 546 h 548"/>
                <a:gd name="T78" fmla="*/ 150 w 1355"/>
                <a:gd name="T79" fmla="*/ 546 h 548"/>
                <a:gd name="T80" fmla="*/ 114 w 1355"/>
                <a:gd name="T81" fmla="*/ 538 h 548"/>
                <a:gd name="T82" fmla="*/ 80 w 1355"/>
                <a:gd name="T83" fmla="*/ 522 h 548"/>
                <a:gd name="T84" fmla="*/ 50 w 1355"/>
                <a:gd name="T85" fmla="*/ 498 h 548"/>
                <a:gd name="T86" fmla="*/ 26 w 1355"/>
                <a:gd name="T87" fmla="*/ 468 h 548"/>
                <a:gd name="T88" fmla="*/ 8 w 1355"/>
                <a:gd name="T89" fmla="*/ 433 h 548"/>
                <a:gd name="T90" fmla="*/ 0 w 1355"/>
                <a:gd name="T91" fmla="*/ 397 h 548"/>
                <a:gd name="T92" fmla="*/ 0 w 1355"/>
                <a:gd name="T93" fmla="*/ 361 h 548"/>
                <a:gd name="T94" fmla="*/ 8 w 1355"/>
                <a:gd name="T95" fmla="*/ 325 h 548"/>
                <a:gd name="T96" fmla="*/ 26 w 1355"/>
                <a:gd name="T97" fmla="*/ 289 h 548"/>
                <a:gd name="T98" fmla="*/ 50 w 1355"/>
                <a:gd name="T99" fmla="*/ 259 h 548"/>
                <a:gd name="T100" fmla="*/ 122 w 1355"/>
                <a:gd name="T101" fmla="*/ 195 h 548"/>
                <a:gd name="T102" fmla="*/ 198 w 1355"/>
                <a:gd name="T103" fmla="*/ 140 h 548"/>
                <a:gd name="T104" fmla="*/ 280 w 1355"/>
                <a:gd name="T105" fmla="*/ 94 h 548"/>
                <a:gd name="T106" fmla="*/ 365 w 1355"/>
                <a:gd name="T107" fmla="*/ 56 h 548"/>
                <a:gd name="T108" fmla="*/ 453 w 1355"/>
                <a:gd name="T109" fmla="*/ 28 h 548"/>
                <a:gd name="T110" fmla="*/ 543 w 1355"/>
                <a:gd name="T111" fmla="*/ 10 h 548"/>
                <a:gd name="T112" fmla="*/ 633 w 1355"/>
                <a:gd name="T113" fmla="*/ 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55" h="548">
                  <a:moveTo>
                    <a:pt x="633" y="0"/>
                  </a:moveTo>
                  <a:lnTo>
                    <a:pt x="724" y="0"/>
                  </a:lnTo>
                  <a:lnTo>
                    <a:pt x="814" y="10"/>
                  </a:lnTo>
                  <a:lnTo>
                    <a:pt x="904" y="28"/>
                  </a:lnTo>
                  <a:lnTo>
                    <a:pt x="992" y="56"/>
                  </a:lnTo>
                  <a:lnTo>
                    <a:pt x="1075" y="94"/>
                  </a:lnTo>
                  <a:lnTo>
                    <a:pt x="1157" y="140"/>
                  </a:lnTo>
                  <a:lnTo>
                    <a:pt x="1235" y="195"/>
                  </a:lnTo>
                  <a:lnTo>
                    <a:pt x="1307" y="259"/>
                  </a:lnTo>
                  <a:lnTo>
                    <a:pt x="1331" y="289"/>
                  </a:lnTo>
                  <a:lnTo>
                    <a:pt x="1347" y="325"/>
                  </a:lnTo>
                  <a:lnTo>
                    <a:pt x="1355" y="361"/>
                  </a:lnTo>
                  <a:lnTo>
                    <a:pt x="1355" y="397"/>
                  </a:lnTo>
                  <a:lnTo>
                    <a:pt x="1347" y="433"/>
                  </a:lnTo>
                  <a:lnTo>
                    <a:pt x="1331" y="468"/>
                  </a:lnTo>
                  <a:lnTo>
                    <a:pt x="1307" y="498"/>
                  </a:lnTo>
                  <a:lnTo>
                    <a:pt x="1281" y="520"/>
                  </a:lnTo>
                  <a:lnTo>
                    <a:pt x="1251" y="534"/>
                  </a:lnTo>
                  <a:lnTo>
                    <a:pt x="1219" y="544"/>
                  </a:lnTo>
                  <a:lnTo>
                    <a:pt x="1187" y="548"/>
                  </a:lnTo>
                  <a:lnTo>
                    <a:pt x="1155" y="544"/>
                  </a:lnTo>
                  <a:lnTo>
                    <a:pt x="1123" y="534"/>
                  </a:lnTo>
                  <a:lnTo>
                    <a:pt x="1093" y="520"/>
                  </a:lnTo>
                  <a:lnTo>
                    <a:pt x="1067" y="498"/>
                  </a:lnTo>
                  <a:lnTo>
                    <a:pt x="1012" y="448"/>
                  </a:lnTo>
                  <a:lnTo>
                    <a:pt x="950" y="409"/>
                  </a:lnTo>
                  <a:lnTo>
                    <a:pt x="886" y="377"/>
                  </a:lnTo>
                  <a:lnTo>
                    <a:pt x="818" y="355"/>
                  </a:lnTo>
                  <a:lnTo>
                    <a:pt x="748" y="341"/>
                  </a:lnTo>
                  <a:lnTo>
                    <a:pt x="679" y="337"/>
                  </a:lnTo>
                  <a:lnTo>
                    <a:pt x="607" y="341"/>
                  </a:lnTo>
                  <a:lnTo>
                    <a:pt x="539" y="355"/>
                  </a:lnTo>
                  <a:lnTo>
                    <a:pt x="471" y="377"/>
                  </a:lnTo>
                  <a:lnTo>
                    <a:pt x="405" y="409"/>
                  </a:lnTo>
                  <a:lnTo>
                    <a:pt x="345" y="448"/>
                  </a:lnTo>
                  <a:lnTo>
                    <a:pt x="288" y="498"/>
                  </a:lnTo>
                  <a:lnTo>
                    <a:pt x="258" y="522"/>
                  </a:lnTo>
                  <a:lnTo>
                    <a:pt x="224" y="538"/>
                  </a:lnTo>
                  <a:lnTo>
                    <a:pt x="188" y="546"/>
                  </a:lnTo>
                  <a:lnTo>
                    <a:pt x="150" y="546"/>
                  </a:lnTo>
                  <a:lnTo>
                    <a:pt x="114" y="538"/>
                  </a:lnTo>
                  <a:lnTo>
                    <a:pt x="80" y="522"/>
                  </a:lnTo>
                  <a:lnTo>
                    <a:pt x="50" y="498"/>
                  </a:lnTo>
                  <a:lnTo>
                    <a:pt x="26" y="468"/>
                  </a:lnTo>
                  <a:lnTo>
                    <a:pt x="8" y="433"/>
                  </a:lnTo>
                  <a:lnTo>
                    <a:pt x="0" y="397"/>
                  </a:lnTo>
                  <a:lnTo>
                    <a:pt x="0" y="361"/>
                  </a:lnTo>
                  <a:lnTo>
                    <a:pt x="8" y="325"/>
                  </a:lnTo>
                  <a:lnTo>
                    <a:pt x="26" y="289"/>
                  </a:lnTo>
                  <a:lnTo>
                    <a:pt x="50" y="259"/>
                  </a:lnTo>
                  <a:lnTo>
                    <a:pt x="122" y="195"/>
                  </a:lnTo>
                  <a:lnTo>
                    <a:pt x="198" y="140"/>
                  </a:lnTo>
                  <a:lnTo>
                    <a:pt x="280" y="94"/>
                  </a:lnTo>
                  <a:lnTo>
                    <a:pt x="365" y="56"/>
                  </a:lnTo>
                  <a:lnTo>
                    <a:pt x="453" y="28"/>
                  </a:lnTo>
                  <a:lnTo>
                    <a:pt x="543" y="10"/>
                  </a:lnTo>
                  <a:lnTo>
                    <a:pt x="633" y="0"/>
                  </a:lnTo>
                  <a:close/>
                </a:path>
              </a:pathLst>
            </a:custGeom>
            <a:grpFill/>
            <a:ln w="0">
              <a:solidFill>
                <a:schemeClr val="bg1"/>
              </a:solidFill>
              <a:prstDash val="solid"/>
              <a:round/>
              <a:headEnd/>
              <a:tailEnd/>
            </a:ln>
          </p:spPr>
          <p:txBody>
            <a:bodyPr vert="horz" wrap="square" lIns="137160" tIns="68580" rIns="137160" bIns="68580" numCol="1" anchor="t" anchorCtr="0" compatLnSpc="1">
              <a:prstTxWarp prst="textNoShape">
                <a:avLst/>
              </a:prstTxWarp>
            </a:bodyPr>
            <a:lstStyle/>
            <a:p>
              <a:endParaRPr lang="en-IN" sz="2700" dirty="0"/>
            </a:p>
          </p:txBody>
        </p:sp>
      </p:grpSp>
      <p:sp>
        <p:nvSpPr>
          <p:cNvPr id="36" name="object 13"/>
          <p:cNvSpPr/>
          <p:nvPr/>
        </p:nvSpPr>
        <p:spPr>
          <a:xfrm>
            <a:off x="-27711" y="8674470"/>
            <a:ext cx="3988960" cy="1660218"/>
          </a:xfrm>
          <a:prstGeom prst="rect">
            <a:avLst/>
          </a:prstGeom>
          <a:blipFill>
            <a:blip r:embed="rId7" cstate="print">
              <a:duotone>
                <a:prstClr val="black"/>
                <a:schemeClr val="accent1">
                  <a:tint val="45000"/>
                  <a:satMod val="400000"/>
                </a:schemeClr>
              </a:duotone>
            </a:blip>
            <a:srcRect/>
            <a:stretch>
              <a:fillRect t="-41106" b="-28261"/>
            </a:stretch>
          </a:blipFill>
        </p:spPr>
        <p:txBody>
          <a:bodyPr wrap="square" lIns="0" tIns="0" rIns="0" bIns="0" rtlCol="0"/>
          <a:lstStyle/>
          <a:p>
            <a:endParaRPr dirty="0"/>
          </a:p>
        </p:txBody>
      </p:sp>
      <p:grpSp>
        <p:nvGrpSpPr>
          <p:cNvPr id="40" name="Grupo 39"/>
          <p:cNvGrpSpPr/>
          <p:nvPr/>
        </p:nvGrpSpPr>
        <p:grpSpPr>
          <a:xfrm>
            <a:off x="15383652" y="2880149"/>
            <a:ext cx="1875354" cy="1722149"/>
            <a:chOff x="7282498" y="8468015"/>
            <a:chExt cx="1875354" cy="1722149"/>
          </a:xfrm>
        </p:grpSpPr>
        <p:sp>
          <p:nvSpPr>
            <p:cNvPr id="38" name="Elipse 37"/>
            <p:cNvSpPr/>
            <p:nvPr/>
          </p:nvSpPr>
          <p:spPr>
            <a:xfrm>
              <a:off x="7282498" y="8468015"/>
              <a:ext cx="1875354" cy="1722149"/>
            </a:xfrm>
            <a:prstGeom prst="ellipse">
              <a:avLst/>
            </a:prstGeom>
            <a:noFill/>
            <a:ln w="76200">
              <a:solidFill>
                <a:srgbClr val="42B4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9" name="Rectángulo 38"/>
            <p:cNvSpPr/>
            <p:nvPr/>
          </p:nvSpPr>
          <p:spPr>
            <a:xfrm>
              <a:off x="7415967" y="8790480"/>
              <a:ext cx="1608416" cy="1077218"/>
            </a:xfrm>
            <a:prstGeom prst="rect">
              <a:avLst/>
            </a:prstGeom>
          </p:spPr>
          <p:txBody>
            <a:bodyPr wrap="square">
              <a:spAutoFit/>
            </a:bodyPr>
            <a:lstStyle/>
            <a:p>
              <a:pPr algn="ctr"/>
              <a:r>
                <a:rPr lang="es-ES" sz="3200" b="1" dirty="0" smtClean="0">
                  <a:solidFill>
                    <a:srgbClr val="42B4BE"/>
                  </a:solidFill>
                  <a:latin typeface="Arial" panose="020B0604020202020204" pitchFamily="34" charset="0"/>
                  <a:cs typeface="Arial" panose="020B0604020202020204" pitchFamily="34" charset="0"/>
                </a:rPr>
                <a:t>1900</a:t>
              </a:r>
              <a:r>
                <a:rPr lang="es-ES" sz="3200" dirty="0" smtClean="0">
                  <a:latin typeface="Arial" panose="020B0604020202020204" pitchFamily="34" charset="0"/>
                  <a:cs typeface="Arial" panose="020B0604020202020204" pitchFamily="34" charset="0"/>
                </a:rPr>
                <a:t> </a:t>
              </a:r>
              <a:r>
                <a:rPr lang="es-ES" sz="3200" dirty="0">
                  <a:latin typeface="Arial" panose="020B0604020202020204" pitchFamily="34" charset="0"/>
                  <a:cs typeface="Arial" panose="020B0604020202020204" pitchFamily="34" charset="0"/>
                </a:rPr>
                <a:t>O</a:t>
              </a:r>
              <a:r>
                <a:rPr lang="es-ES" sz="3200" dirty="0" smtClean="0">
                  <a:latin typeface="Arial" panose="020B0604020202020204" pitchFamily="34" charset="0"/>
                  <a:cs typeface="Arial" panose="020B0604020202020204" pitchFamily="34" charset="0"/>
                </a:rPr>
                <a:t>utliers </a:t>
              </a:r>
              <a:endParaRPr lang="es-ES" sz="32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2567979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p:cNvSpPr/>
          <p:nvPr/>
        </p:nvSpPr>
        <p:spPr>
          <a:xfrm>
            <a:off x="-27711" y="3218"/>
            <a:ext cx="18301856" cy="111653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B2B6CA"/>
          </a:solidFill>
          <a:ln>
            <a:solidFill>
              <a:srgbClr val="B2B6CA"/>
            </a:solidFill>
          </a:ln>
        </p:spPr>
        <p:txBody>
          <a:bodyPr wrap="square" lIns="0" tIns="0" rIns="0" bIns="0" rtlCol="0"/>
          <a:lstStyle/>
          <a:p>
            <a:endParaRPr dirty="0">
              <a:ln>
                <a:solidFill>
                  <a:schemeClr val="bg1"/>
                </a:solidFill>
              </a:ln>
              <a:solidFill>
                <a:schemeClr val="bg1"/>
              </a:solidFill>
            </a:endParaRPr>
          </a:p>
        </p:txBody>
      </p:sp>
      <p:cxnSp>
        <p:nvCxnSpPr>
          <p:cNvPr id="8" name="Conector recto 7"/>
          <p:cNvCxnSpPr/>
          <p:nvPr/>
        </p:nvCxnSpPr>
        <p:spPr>
          <a:xfrm flipH="1">
            <a:off x="8382000" y="223075"/>
            <a:ext cx="0" cy="78853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object 13"/>
          <p:cNvSpPr/>
          <p:nvPr/>
        </p:nvSpPr>
        <p:spPr>
          <a:xfrm>
            <a:off x="-152400" y="8735291"/>
            <a:ext cx="3844639" cy="1562100"/>
          </a:xfrm>
          <a:prstGeom prst="rect">
            <a:avLst/>
          </a:prstGeom>
          <a:blipFill>
            <a:blip r:embed="rId2" cstate="print">
              <a:duotone>
                <a:prstClr val="black"/>
                <a:schemeClr val="accent1">
                  <a:tint val="45000"/>
                  <a:satMod val="400000"/>
                </a:schemeClr>
              </a:duotone>
            </a:blip>
            <a:srcRect/>
            <a:stretch>
              <a:fillRect t="-41106" b="-28261"/>
            </a:stretch>
          </a:blipFill>
        </p:spPr>
        <p:txBody>
          <a:bodyPr wrap="square" lIns="0" tIns="0" rIns="0" bIns="0" rtlCol="0"/>
          <a:lstStyle/>
          <a:p>
            <a:endParaRPr dirty="0"/>
          </a:p>
        </p:txBody>
      </p:sp>
      <p:sp>
        <p:nvSpPr>
          <p:cNvPr id="16" name="CuadroTexto 15">
            <a:extLst>
              <a:ext uri="{FF2B5EF4-FFF2-40B4-BE49-F238E27FC236}">
                <a16:creationId xmlns:a16="http://schemas.microsoft.com/office/drawing/2014/main" id="{FC42B99C-228A-48AF-9BD3-093738346895}"/>
              </a:ext>
            </a:extLst>
          </p:cNvPr>
          <p:cNvSpPr txBox="1"/>
          <p:nvPr/>
        </p:nvSpPr>
        <p:spPr>
          <a:xfrm>
            <a:off x="11582400" y="8434507"/>
            <a:ext cx="6400800" cy="1661993"/>
          </a:xfrm>
          <a:prstGeom prst="rect">
            <a:avLst/>
          </a:prstGeom>
          <a:noFill/>
        </p:spPr>
        <p:txBody>
          <a:bodyPr wrap="square" rtlCol="0">
            <a:spAutoFit/>
          </a:bodyPr>
          <a:lstStyle/>
          <a:p>
            <a:pPr marL="457200" indent="-457200">
              <a:buFont typeface="Courier New" panose="02070309020205020404" pitchFamily="49" charset="0"/>
              <a:buChar char="o"/>
            </a:pPr>
            <a:r>
              <a:rPr lang="es-CO" sz="2800" spc="-150" dirty="0">
                <a:solidFill>
                  <a:srgbClr val="008FAD"/>
                </a:solidFill>
                <a:latin typeface="Arial" panose="020B0604020202020204" pitchFamily="34" charset="0"/>
                <a:cs typeface="Arial" panose="020B0604020202020204" pitchFamily="34" charset="0"/>
              </a:rPr>
              <a:t>Varianza Generalizada: </a:t>
            </a:r>
            <a:r>
              <a:rPr lang="es-CO" sz="2800" b="1" dirty="0">
                <a:solidFill>
                  <a:schemeClr val="tx1">
                    <a:lumMod val="50000"/>
                    <a:lumOff val="50000"/>
                  </a:schemeClr>
                </a:solidFill>
                <a:latin typeface="Arial" panose="020B0604020202020204" pitchFamily="34" charset="0"/>
                <a:cs typeface="Arial" panose="020B0604020202020204" pitchFamily="34" charset="0"/>
              </a:rPr>
              <a:t>114,44</a:t>
            </a:r>
          </a:p>
          <a:p>
            <a:r>
              <a:rPr lang="es-CO" dirty="0">
                <a:latin typeface="Arial" panose="020B0604020202020204" pitchFamily="34" charset="0"/>
                <a:cs typeface="Arial" panose="020B0604020202020204" pitchFamily="34" charset="0"/>
              </a:rPr>
              <a:t> </a:t>
            </a:r>
          </a:p>
          <a:p>
            <a:pPr marL="457200" indent="-457200">
              <a:buFont typeface="Courier New" panose="02070309020205020404" pitchFamily="49" charset="0"/>
              <a:buChar char="o"/>
            </a:pPr>
            <a:r>
              <a:rPr lang="es-CO" sz="2800" spc="-150" dirty="0">
                <a:solidFill>
                  <a:srgbClr val="008FAD"/>
                </a:solidFill>
                <a:latin typeface="Arial" panose="020B0604020202020204" pitchFamily="34" charset="0"/>
                <a:cs typeface="Arial" panose="020B0604020202020204" pitchFamily="34" charset="0"/>
              </a:rPr>
              <a:t>Varianza Total: </a:t>
            </a:r>
            <a:r>
              <a:rPr lang="es-CO" sz="2800" b="1" dirty="0">
                <a:solidFill>
                  <a:schemeClr val="tx1">
                    <a:lumMod val="50000"/>
                    <a:lumOff val="50000"/>
                  </a:schemeClr>
                </a:solidFill>
                <a:latin typeface="Arial" panose="020B0604020202020204" pitchFamily="34" charset="0"/>
                <a:cs typeface="Arial" panose="020B0604020202020204" pitchFamily="34" charset="0"/>
              </a:rPr>
              <a:t>6249,12</a:t>
            </a:r>
            <a:endParaRPr lang="es-CO" b="1" dirty="0">
              <a:solidFill>
                <a:schemeClr val="tx1">
                  <a:lumMod val="50000"/>
                  <a:lumOff val="50000"/>
                </a:schemeClr>
              </a:solidFill>
              <a:latin typeface="Arial" panose="020B0604020202020204" pitchFamily="34" charset="0"/>
              <a:cs typeface="Arial" panose="020B0604020202020204" pitchFamily="34" charset="0"/>
            </a:endParaRPr>
          </a:p>
          <a:p>
            <a:endParaRPr lang="es-CO" sz="2800" spc="-150" dirty="0">
              <a:solidFill>
                <a:srgbClr val="008FAD"/>
              </a:solidFill>
              <a:latin typeface="Arial" panose="020B0604020202020204" pitchFamily="34" charset="0"/>
              <a:cs typeface="Arial" panose="020B0604020202020204" pitchFamily="34" charset="0"/>
            </a:endParaRPr>
          </a:p>
        </p:txBody>
      </p:sp>
      <p:pic>
        <p:nvPicPr>
          <p:cNvPr id="17" name="Picture 2" descr="gráfico de dispersión icono premium"/>
          <p:cNvPicPr>
            <a:picLocks noChangeAspect="1" noChangeArrowheads="1"/>
          </p:cNvPicPr>
          <p:nvPr/>
        </p:nvPicPr>
        <p:blipFill>
          <a:blip r:embed="rId3" cstate="print">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8640263" y="160898"/>
            <a:ext cx="855072" cy="85507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FC1C83F-144C-DC4F-A54C-D1B1870E6E7B}"/>
              </a:ext>
            </a:extLst>
          </p:cNvPr>
          <p:cNvPicPr>
            <a:picLocks noChangeAspect="1"/>
          </p:cNvPicPr>
          <p:nvPr/>
        </p:nvPicPr>
        <p:blipFill>
          <a:blip r:embed="rId4"/>
          <a:stretch>
            <a:fillRect/>
          </a:stretch>
        </p:blipFill>
        <p:spPr>
          <a:xfrm>
            <a:off x="1177072" y="2603558"/>
            <a:ext cx="15781453" cy="5599870"/>
          </a:xfrm>
          <a:prstGeom prst="rect">
            <a:avLst/>
          </a:prstGeom>
        </p:spPr>
      </p:pic>
      <p:sp>
        <p:nvSpPr>
          <p:cNvPr id="11" name="CuadroTexto 10"/>
          <p:cNvSpPr txBox="1"/>
          <p:nvPr/>
        </p:nvSpPr>
        <p:spPr>
          <a:xfrm>
            <a:off x="124294" y="223075"/>
            <a:ext cx="8943505" cy="830997"/>
          </a:xfrm>
          <a:prstGeom prst="rect">
            <a:avLst/>
          </a:prstGeom>
          <a:noFill/>
        </p:spPr>
        <p:txBody>
          <a:bodyPr wrap="square" rtlCol="0">
            <a:spAutoFit/>
          </a:bodyPr>
          <a:lstStyle/>
          <a:p>
            <a:pPr>
              <a:defRPr/>
            </a:pPr>
            <a:r>
              <a:rPr lang="es-CO" sz="4800" spc="-300" dirty="0" smtClean="0">
                <a:solidFill>
                  <a:schemeClr val="bg1"/>
                </a:solidFill>
                <a:latin typeface="Arial" panose="020B0604020202020204" pitchFamily="34" charset="0"/>
                <a:ea typeface="Roboto" pitchFamily="2" charset="0"/>
                <a:cs typeface="Arial" panose="020B0604020202020204" pitchFamily="34" charset="0"/>
              </a:rPr>
              <a:t>VARIABILIDAD DE LOS DATOS</a:t>
            </a:r>
            <a:endParaRPr lang="es-CO" sz="5400" spc="-300" dirty="0">
              <a:solidFill>
                <a:schemeClr val="bg1"/>
              </a:solidFill>
              <a:latin typeface="Arial" panose="020B0604020202020204" pitchFamily="34" charset="0"/>
              <a:ea typeface="Roboto" pitchFamily="2" charset="0"/>
              <a:cs typeface="Arial" panose="020B0604020202020204" pitchFamily="34" charset="0"/>
            </a:endParaRPr>
          </a:p>
        </p:txBody>
      </p:sp>
      <p:sp>
        <p:nvSpPr>
          <p:cNvPr id="12" name="CuadroTexto 11">
            <a:extLst>
              <a:ext uri="{FF2B5EF4-FFF2-40B4-BE49-F238E27FC236}">
                <a16:creationId xmlns:a16="http://schemas.microsoft.com/office/drawing/2014/main" id="{FC42B99C-228A-48AF-9BD3-093738346895}"/>
              </a:ext>
            </a:extLst>
          </p:cNvPr>
          <p:cNvSpPr txBox="1"/>
          <p:nvPr/>
        </p:nvSpPr>
        <p:spPr>
          <a:xfrm>
            <a:off x="838200" y="1751203"/>
            <a:ext cx="17096906" cy="523220"/>
          </a:xfrm>
          <a:prstGeom prst="rect">
            <a:avLst/>
          </a:prstGeom>
          <a:noFill/>
        </p:spPr>
        <p:txBody>
          <a:bodyPr wrap="square" rtlCol="0">
            <a:spAutoFit/>
          </a:bodyPr>
          <a:lstStyle/>
          <a:p>
            <a:pPr algn="ctr"/>
            <a:r>
              <a:rPr lang="es-ES" sz="2800" spc="-150" dirty="0" smtClean="0">
                <a:solidFill>
                  <a:srgbClr val="008FAD"/>
                </a:solidFill>
                <a:latin typeface="Arial" panose="020B0604020202020204" pitchFamily="34" charset="0"/>
                <a:cs typeface="Arial" panose="020B0604020202020204" pitchFamily="34" charset="0"/>
              </a:rPr>
              <a:t>LAS 3 PRIMERAS COMPONENTES PRINCIPALES EXPLICAN EL 80% DE LA VARIABLIDAD DE LOS DATOS</a:t>
            </a:r>
            <a:endParaRPr lang="es-CO" sz="2800" spc="-150" dirty="0">
              <a:solidFill>
                <a:srgbClr val="008FA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72210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451</TotalTime>
  <Words>732</Words>
  <Application>Microsoft Office PowerPoint</Application>
  <PresentationFormat>Personalizado</PresentationFormat>
  <Paragraphs>164</Paragraphs>
  <Slides>14</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14</vt:i4>
      </vt:variant>
    </vt:vector>
  </HeadingPairs>
  <TitlesOfParts>
    <vt:vector size="21" baseType="lpstr">
      <vt:lpstr>Arial</vt:lpstr>
      <vt:lpstr>Calibri</vt:lpstr>
      <vt:lpstr>Calibri Light</vt:lpstr>
      <vt:lpstr>Courier New</vt:lpstr>
      <vt:lpstr>Noto Sans</vt:lpstr>
      <vt:lpstr>Roboto</vt:lpstr>
      <vt:lpstr>Tema de Office</vt:lpstr>
      <vt:lpstr>Presentación de PowerPoint</vt:lpstr>
      <vt:lpstr>CONSTRUIR  MODELO DE PREDICCIÓN QUE LE PERMITA A LOS PROFESIONALES EN SALUD DETERMINAR SI UN PACIENTE ESTA O NO TOMANDO MEDICAMENTOS</vt:lpstr>
      <vt:lpstr>OBJETIVOS</vt:lpstr>
      <vt:lpstr>INTRODUCCIÓN</vt:lpstr>
      <vt:lpstr>¿PARA QUÉ?</vt:lpstr>
      <vt:lpstr>ORIGEN DE LOS DATOS</vt:lpstr>
      <vt:lpstr>Presentación de PowerPoint</vt:lpstr>
      <vt:lpstr>Presentación de PowerPoint</vt:lpstr>
      <vt:lpstr>Presentación de PowerPoint</vt:lpstr>
      <vt:lpstr>Presentación de PowerPoint</vt:lpstr>
      <vt:lpstr>Presentación de PowerPoint</vt:lpstr>
      <vt:lpstr>Presentación de PowerPoint</vt:lpstr>
      <vt:lpstr>CONCLUSIONES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Usuario</cp:lastModifiedBy>
  <cp:revision>70</cp:revision>
  <dcterms:created xsi:type="dcterms:W3CDTF">2020-06-26T03:14:14Z</dcterms:created>
  <dcterms:modified xsi:type="dcterms:W3CDTF">2020-06-26T16:52:40Z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2020-06-26T00:00:00Z</vt:filetime>
  </property>
</Properties>
</file>